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a8218af7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a8218af7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I know who would target me, now I change my focus to how they are targeting 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Mondays would start with a genric ‘who has been active recently, and a quick look to see if any new TAs have moved into our space’.</a:t>
            </a:r>
            <a:endParaRPr/>
          </a:p>
          <a:p>
            <a:pPr indent="0" lvl="0" marL="0" rtl="0" algn="l">
              <a:spcBef>
                <a:spcPts val="0"/>
              </a:spcBef>
              <a:spcAft>
                <a:spcPts val="0"/>
              </a:spcAft>
              <a:buNone/>
            </a:pPr>
            <a:r>
              <a:rPr lang="en"/>
              <a:t>We generally would choose a threat actor for the week that has been active recently, and who hasnt gotten attention from us in a while.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take Fin7 for a spin in this talk.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go to the actor page, we see the page last modified date, </a:t>
            </a:r>
            <a:r>
              <a:rPr lang="en"/>
              <a:t>useful</a:t>
            </a:r>
            <a:r>
              <a:rPr lang="en"/>
              <a:t> for knowing about how active </a:t>
            </a:r>
            <a:r>
              <a:rPr lang="en"/>
              <a:t>this</a:t>
            </a:r>
            <a:r>
              <a:rPr lang="en"/>
              <a:t> TA is. Note this is not a date when the TA was last active, but when MITRE has last updated this groups page. The intel they have updated the page with may or may not be recent.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meat of the Groups page is the Techniques used, mapped to attack obviously. Which is useful to us for our overall tracking of TTPs that have been validated in our </a:t>
            </a:r>
            <a:r>
              <a:rPr lang="en"/>
              <a:t>environment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the footnote references to the right of each technique, those little numbers, link to the </a:t>
            </a:r>
            <a:r>
              <a:rPr lang="en"/>
              <a:t>publicly</a:t>
            </a:r>
            <a:r>
              <a:rPr lang="en"/>
              <a:t> available source document, with more details.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cbe8e7c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cbe8e7c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Scrolling down a little farther, we have a list of software the TA has been known to use and links to the references. </a:t>
            </a:r>
            <a:endParaRPr/>
          </a:p>
          <a:p>
            <a:pPr indent="0" lvl="0" marL="0" rtl="0" algn="l">
              <a:spcBef>
                <a:spcPts val="0"/>
              </a:spcBef>
              <a:spcAft>
                <a:spcPts val="0"/>
              </a:spcAft>
              <a:buNone/>
            </a:pPr>
            <a:r>
              <a:rPr lang="en"/>
              <a:t>So going through the references here, Im going to grab one of the more recent ones. Eventually, I may work through all of these, for every TA. Probably wont,</a:t>
            </a:r>
            <a:r>
              <a:rPr lang="en">
                <a:solidFill>
                  <a:schemeClr val="dk1"/>
                </a:solidFill>
              </a:rPr>
              <a:t> things date pretty quickly and</a:t>
            </a:r>
            <a:r>
              <a:rPr lang="en"/>
              <a:t> Ill probably move onto paid intel before then, but I guess you could...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a8218af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a8218af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click on one, and it takes us to a report by Spiderlabs.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already have an actor to emulate and hunt  this week, Fin7 in this case, all of their tactics and techniques and neatly laid out, and this report should get us some of their procedures for the techniques they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just in the first paragraph, we already have some interesting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a8218af7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a8218af7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Their payload pillowmint is installed through application shimming</a:t>
            </a:r>
            <a:endParaRPr/>
          </a:p>
          <a:p>
            <a:pPr indent="0" lvl="0" marL="0" rtl="0" algn="l">
              <a:spcBef>
                <a:spcPts val="0"/>
              </a:spcBef>
              <a:spcAft>
                <a:spcPts val="0"/>
              </a:spcAft>
              <a:buNone/>
            </a:pPr>
            <a:r>
              <a:rPr lang="en"/>
              <a:t>It tells us what shimming is, and reference for more detail</a:t>
            </a:r>
            <a:endParaRPr/>
          </a:p>
          <a:p>
            <a:pPr indent="0" lvl="0" marL="0" rtl="0" algn="l">
              <a:spcBef>
                <a:spcPts val="0"/>
              </a:spcBef>
              <a:spcAft>
                <a:spcPts val="0"/>
              </a:spcAft>
              <a:buNone/>
            </a:pPr>
            <a:r>
              <a:rPr lang="en">
                <a:solidFill>
                  <a:schemeClr val="dk1"/>
                </a:solidFill>
              </a:rPr>
              <a:t>It tells us what</a:t>
            </a:r>
            <a:r>
              <a:rPr lang="en"/>
              <a:t> they shim for (Persistence)</a:t>
            </a:r>
            <a:endParaRPr/>
          </a:p>
          <a:p>
            <a:pPr indent="0" lvl="0" marL="0" rtl="0" algn="l">
              <a:spcBef>
                <a:spcPts val="0"/>
              </a:spcBef>
              <a:spcAft>
                <a:spcPts val="0"/>
              </a:spcAft>
              <a:buNone/>
            </a:pPr>
            <a:r>
              <a:rPr lang="en"/>
              <a:t>And exactly what the install looks like.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a8218af7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a8218af7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go down further, and that the utility they use is a native MS binary, and is initiated from a PS script.</a:t>
            </a:r>
            <a:endParaRPr/>
          </a:p>
          <a:p>
            <a:pPr indent="0" lvl="0" marL="0" rtl="0" algn="l">
              <a:spcBef>
                <a:spcPts val="0"/>
              </a:spcBef>
              <a:spcAft>
                <a:spcPts val="0"/>
              </a:spcAft>
              <a:buNone/>
            </a:pPr>
            <a:r>
              <a:rPr lang="en"/>
              <a:t>It tells us where the shim db is copied to after intall,  ------  we can look for that.</a:t>
            </a:r>
            <a:endParaRPr/>
          </a:p>
          <a:p>
            <a:pPr indent="0" lvl="0" marL="0" rtl="0" algn="l">
              <a:spcBef>
                <a:spcPts val="0"/>
              </a:spcBef>
              <a:spcAft>
                <a:spcPts val="0"/>
              </a:spcAft>
              <a:buNone/>
            </a:pPr>
            <a:r>
              <a:rPr lang="en"/>
              <a:t>Tells us which registry keys are modified, more things to look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things are usually very </a:t>
            </a:r>
            <a:r>
              <a:rPr lang="en"/>
              <a:t>densely</a:t>
            </a:r>
            <a:r>
              <a:rPr lang="en"/>
              <a:t> packed with information, and I could probably just sit up here and translate this report for the whole 30 minutes, so Ill </a:t>
            </a:r>
            <a:r>
              <a:rPr lang="en"/>
              <a:t>abbreviate</a:t>
            </a:r>
            <a:r>
              <a:rPr lang="en"/>
              <a:t> the parsing and stop here..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time, you will learn what makes sense to hunt on in your environment, and how to recognize and pull valuable actionable data out of these.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a8218af7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a8218af7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just all the actional Intel that I pulled out of this report, that I could fit on this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the end of </a:t>
            </a:r>
            <a:r>
              <a:rPr lang="en"/>
              <a:t>monday</a:t>
            </a:r>
            <a:r>
              <a:rPr lang="en"/>
              <a:t>, I have a identified</a:t>
            </a:r>
            <a:br>
              <a:rPr lang="en"/>
            </a:br>
            <a:endParaRPr/>
          </a:p>
          <a:p>
            <a:pPr indent="0" lvl="0" marL="0" rtl="0" algn="l">
              <a:spcBef>
                <a:spcPts val="0"/>
              </a:spcBef>
              <a:spcAft>
                <a:spcPts val="0"/>
              </a:spcAft>
              <a:buNone/>
            </a:pPr>
            <a:r>
              <a:rPr lang="en"/>
              <a:t>TA potentially interested in my environment to focus on for the week. </a:t>
            </a:r>
            <a:endParaRPr/>
          </a:p>
          <a:p>
            <a:pPr indent="0" lvl="0" marL="0" rtl="0" algn="l">
              <a:spcBef>
                <a:spcPts val="0"/>
              </a:spcBef>
              <a:spcAft>
                <a:spcPts val="0"/>
              </a:spcAft>
              <a:buNone/>
            </a:pPr>
            <a:r>
              <a:rPr lang="en"/>
              <a:t>A number of TTPs that the actor is known for using.</a:t>
            </a:r>
            <a:endParaRPr/>
          </a:p>
          <a:p>
            <a:pPr indent="0" lvl="0" marL="0" rtl="0" algn="l">
              <a:spcBef>
                <a:spcPts val="0"/>
              </a:spcBef>
              <a:spcAft>
                <a:spcPts val="0"/>
              </a:spcAft>
              <a:buNone/>
            </a:pPr>
            <a:r>
              <a:rPr lang="en"/>
              <a:t>A list of procedures to hunt for later on.</a:t>
            </a:r>
            <a:endParaRPr/>
          </a:p>
          <a:p>
            <a:pPr indent="0" lvl="0" marL="0" rtl="0" algn="l">
              <a:spcBef>
                <a:spcPts val="0"/>
              </a:spcBef>
              <a:spcAft>
                <a:spcPts val="0"/>
              </a:spcAft>
              <a:buNone/>
            </a:pPr>
            <a:r>
              <a:rPr lang="en"/>
              <a:t>And at least one procedure to emulate.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we just covered won’t usually take a full day, and so you should have ample time to run over many detailed intel reports on your TA of choice. Pick good targets for hunting and emulation, and maybe start on the next portion later in the afternoon.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a8218af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a8218af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onto emulation or maybe just general offsec</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Dont worry too much about the code that will be on the screen. Some times its a bit hard to read all that text and we will be moving fast because there is a lot of content for the allotted time. Everything is already up on my github, ill post that link on the last slide and this talk is recorded and will be posted online so you can follow along later if you want.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c0f7f23f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c0f7f23f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we will spend some time to emulate, as closely as we can, a portion of the attack chain in our own environment.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generally spent 2 to 3 days on this section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From our example report, spider labs tells us that Fin7 uses 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Powershell script to install shimdb that patches the payment processing service, the shimed code executes a malicious payload in a registry hive, and the malicious payload is pillowmint.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thats what we will try to do 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Obviously im not going to isntall pillowmint, so we will change up the malicious paload to our own.</a:t>
            </a:r>
            <a:endParaRPr>
              <a:solidFill>
                <a:schemeClr val="dk1"/>
              </a:solidFill>
            </a:endParaRPr>
          </a:p>
          <a:p>
            <a:pPr indent="0" lvl="0" marL="0" rtl="0" algn="l">
              <a:spcBef>
                <a:spcPts val="0"/>
              </a:spcBef>
              <a:spcAft>
                <a:spcPts val="0"/>
              </a:spcAft>
              <a:buNone/>
            </a:pPr>
            <a:r>
              <a:rPr lang="en">
                <a:solidFill>
                  <a:schemeClr val="dk1"/>
                </a:solidFill>
              </a:rPr>
              <a:t>I dont have the same the target application that was shimmed, so we will also provide our own there too.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bd7c643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bd7c643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to start, I dont have the same payment processing application they shimmed, so Im going to whip up a fake one to target.</a:t>
            </a:r>
            <a:endParaRPr/>
          </a:p>
          <a:p>
            <a:pPr indent="0" lvl="0" marL="0" rtl="0" algn="l">
              <a:spcBef>
                <a:spcPts val="0"/>
              </a:spcBef>
              <a:spcAft>
                <a:spcPts val="0"/>
              </a:spcAft>
              <a:buNone/>
            </a:pPr>
            <a:r>
              <a:rPr lang="en"/>
              <a:t>Here is the source, and what it look like when I run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Brilliant, i know.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bd7c643c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bd7c643c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a </a:t>
            </a:r>
            <a:r>
              <a:rPr lang="en"/>
              <a:t>malicious</a:t>
            </a:r>
            <a:r>
              <a:rPr lang="en"/>
              <a:t> payload. So in true POC tradition, Ill whip up a simple program that runs the ever menacing calc.exe when executed. Compile that and test it 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a8218a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a8218a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bd7c643c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bd7c643c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the report says the the final payload is stored in the reg key, so I need to serialize the binary to store it as a string. So here I convert the binary into a byte array, compress and b64 encode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bd7c643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bd7c643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will load that string into the relevant reg key.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bd7c643c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bd7c643c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have to have some way to pull that string out, decode, decompress, load into memory and execute. So here we create some code, Compile this up and test it out. Looks good, calc has run, which means it was able to execute what was stored in the reg key.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bd7c643c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bd7c643c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work on creating the dll that will be shimmed into our payment processing app. </a:t>
            </a:r>
            <a:endParaRPr/>
          </a:p>
          <a:p>
            <a:pPr indent="0" lvl="0" marL="0" rtl="0" algn="l">
              <a:spcBef>
                <a:spcPts val="0"/>
              </a:spcBef>
              <a:spcAft>
                <a:spcPts val="0"/>
              </a:spcAft>
              <a:buNone/>
            </a:pPr>
            <a:r>
              <a:rPr lang="en"/>
              <a:t>This dll will execute that binary that decodes, decompresses, and executes the reg key value.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The dll</a:t>
            </a:r>
            <a:r>
              <a:rPr lang="en"/>
              <a:t> had to be written in C++ because dlls created in C# are apparently </a:t>
            </a:r>
            <a:r>
              <a:rPr lang="en"/>
              <a:t>incapable</a:t>
            </a:r>
            <a:r>
              <a:rPr lang="en"/>
              <a:t> of having default entry points I guess?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Now -- </a:t>
            </a:r>
            <a:r>
              <a:rPr lang="en">
                <a:solidFill>
                  <a:schemeClr val="dk1"/>
                </a:solidFill>
              </a:rPr>
              <a:t>The report stated that the shimmed code directly loads and executes the binary stored in the reg key from the dll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keen eye will notice that I have one extra step, why?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My C++ is not where my python or C# is, and because at work, I would get 2, to 3 days to lab out and execute this emulation, and in the instance of this talk, i had ONE day to make it work, so these are life’s little compromises we have to live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was </a:t>
            </a:r>
            <a:r>
              <a:rPr lang="en"/>
              <a:t>originally</a:t>
            </a:r>
            <a:r>
              <a:rPr lang="en"/>
              <a:t> super upset about having to make this compromise during a presentation, because it doesnt </a:t>
            </a:r>
            <a:r>
              <a:rPr i="1" lang="en"/>
              <a:t>perfectly</a:t>
            </a:r>
            <a:r>
              <a:rPr lang="en"/>
              <a:t> emulate our TA’s Procedure.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I’m ok with it now, because I think this is an important lesson with threat emulation.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will be times that you cannot </a:t>
            </a:r>
            <a:r>
              <a:rPr i="1" lang="en"/>
              <a:t>perfectly</a:t>
            </a:r>
            <a:r>
              <a:rPr lang="en"/>
              <a:t> emulate every little detail of the entire attack chain, and you will be forced to come up with a good alternative that still works and doesnt deviate too far. This is especially true, when trying to emulate C2 infrastructure.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bd7c643c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bd7c643c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dll is compiled, we can give this a quick test using rundll. And whala, calc opens.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bd7c643c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bd7c643c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onto creating the shim db.</a:t>
            </a:r>
            <a:endParaRPr/>
          </a:p>
          <a:p>
            <a:pPr indent="0" lvl="0" marL="0" rtl="0" algn="l">
              <a:spcBef>
                <a:spcPts val="0"/>
              </a:spcBef>
              <a:spcAft>
                <a:spcPts val="0"/>
              </a:spcAft>
              <a:buNone/>
            </a:pPr>
            <a:r>
              <a:rPr lang="en"/>
              <a:t>The shimdb patches an application by modifying or injecting into memory at run time. In our case, we will be injecting a dll at run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to create the shim, we need to install Windows Assessment development kit.</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f8912811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f891281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WALK THROUGH WITH VIDEO dont forget running at end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OK This is great an all, fully labbed out, however Fin7 did not execute their attack chain like this. Our report says they did all of this in a single powershell script.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now that we have created and tested each individual part, lets throw it all together and script this out into a more portable script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powershell one liner.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d7c643c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d7c643c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had 3 binaries.</a:t>
            </a:r>
            <a:endParaRPr/>
          </a:p>
          <a:p>
            <a:pPr indent="0" lvl="0" marL="0" rtl="0" algn="l">
              <a:spcBef>
                <a:spcPts val="0"/>
              </a:spcBef>
              <a:spcAft>
                <a:spcPts val="0"/>
              </a:spcAft>
              <a:buNone/>
            </a:pPr>
            <a:r>
              <a:rPr lang="en"/>
              <a:t>We have our shim database</a:t>
            </a:r>
            <a:endParaRPr/>
          </a:p>
          <a:p>
            <a:pPr indent="0" lvl="0" marL="0" rtl="0" algn="l">
              <a:spcBef>
                <a:spcPts val="0"/>
              </a:spcBef>
              <a:spcAft>
                <a:spcPts val="0"/>
              </a:spcAft>
              <a:buNone/>
            </a:pPr>
            <a:r>
              <a:rPr lang="en"/>
              <a:t>We have out dll</a:t>
            </a:r>
            <a:endParaRPr/>
          </a:p>
          <a:p>
            <a:pPr indent="0" lvl="0" marL="0" rtl="0" algn="l">
              <a:spcBef>
                <a:spcPts val="0"/>
              </a:spcBef>
              <a:spcAft>
                <a:spcPts val="0"/>
              </a:spcAft>
              <a:buNone/>
            </a:pPr>
            <a:r>
              <a:rPr lang="en"/>
              <a:t>And we have our binary that extracts and executes out the regkey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read a binaries raw bytes then base64 encode that array for later use with the powershell code at the top.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in our script, we can decode and stream the byte array back into a binary on disk with the code on the bottom.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report doesnt </a:t>
            </a:r>
            <a:r>
              <a:rPr lang="en"/>
              <a:t>specify</a:t>
            </a:r>
            <a:r>
              <a:rPr lang="en"/>
              <a:t> how fin7 shipped binaries to the target, there are many ways, and i chose this way.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bd7c643c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bd7c643c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our 3 binaries converted to a string, we can whip up a test ps script.</a:t>
            </a:r>
            <a:endParaRPr/>
          </a:p>
          <a:p>
            <a:pPr indent="0" lvl="0" marL="0" rtl="0" algn="l">
              <a:spcBef>
                <a:spcPts val="0"/>
              </a:spcBef>
              <a:spcAft>
                <a:spcPts val="0"/>
              </a:spcAft>
              <a:buNone/>
            </a:pPr>
            <a:r>
              <a:rPr lang="en"/>
              <a:t>This is what it looks like in a human readable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convert this to a “One Liner” by </a:t>
            </a:r>
            <a:r>
              <a:rPr lang="en"/>
              <a:t>separating</a:t>
            </a:r>
            <a:r>
              <a:rPr lang="en"/>
              <a:t> each line with a semicolon and </a:t>
            </a:r>
            <a:r>
              <a:rPr lang="en">
                <a:solidFill>
                  <a:schemeClr val="dk1"/>
                </a:solidFill>
              </a:rPr>
              <a:t>removing all line breaks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Upload full script to github</a:t>
            </a:r>
            <a:endParaRPr/>
          </a:p>
          <a:p>
            <a:pPr indent="0" lvl="0" marL="0" rtl="0" algn="l">
              <a:spcBef>
                <a:spcPts val="0"/>
              </a:spcBef>
              <a:spcAft>
                <a:spcPts val="0"/>
              </a:spcAft>
              <a:buNone/>
            </a:pPr>
            <a:r>
              <a:rPr lang="en"/>
              <a:t>Include my PE to b64 scripts links</a:t>
            </a:r>
            <a:endParaRPr/>
          </a:p>
          <a:p>
            <a:pPr indent="0" lvl="0" marL="0" rtl="0" algn="l">
              <a:spcBef>
                <a:spcPts val="0"/>
              </a:spcBef>
              <a:spcAft>
                <a:spcPts val="0"/>
              </a:spcAft>
              <a:buNone/>
            </a:pPr>
            <a:r>
              <a:rPr lang="en"/>
              <a:t>https://github.com/TomSomerville/psstuff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bd7c643c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bd7c643c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copy that one liner onto the paste </a:t>
            </a:r>
            <a:r>
              <a:rPr lang="en"/>
              <a:t>board</a:t>
            </a:r>
            <a:r>
              <a:rPr lang="en"/>
              <a:t> and dump it into powershell and hit enter.</a:t>
            </a:r>
            <a:endParaRPr/>
          </a:p>
          <a:p>
            <a:pPr indent="0" lvl="0" marL="0" rtl="0" algn="l">
              <a:spcBef>
                <a:spcPts val="0"/>
              </a:spcBef>
              <a:spcAft>
                <a:spcPts val="0"/>
              </a:spcAft>
              <a:buNone/>
            </a:pPr>
            <a:r>
              <a:rPr lang="en"/>
              <a:t>We are </a:t>
            </a:r>
            <a:r>
              <a:rPr lang="en"/>
              <a:t>greeted</a:t>
            </a:r>
            <a:r>
              <a:rPr lang="en"/>
              <a:t> with the STDOUT that says the shim has been installed.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a8218af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a8218af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while I my previous employer, we were in a position where we were wrapping up the finishing details on a multi year complete overhaul of our infosec program. Im talking like, splitting up into multiple teams, complete pull and replace of our siem and log collection infrastructure, reassessing our tooling, additional staffing,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while we were sitting pretty, we had two big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How well did we do?</a:t>
            </a:r>
            <a:endParaRPr/>
          </a:p>
          <a:p>
            <a:pPr indent="0" lvl="0" marL="0" rtl="0" algn="l">
              <a:spcBef>
                <a:spcPts val="0"/>
              </a:spcBef>
              <a:spcAft>
                <a:spcPts val="0"/>
              </a:spcAft>
              <a:buNone/>
            </a:pPr>
            <a:r>
              <a:rPr lang="en"/>
              <a:t>Second, how to mature the program from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out with a big list of to-dos allocated across 3 people, it quickly consolidated to two people, and then consolidated further to one.</a:t>
            </a:r>
            <a:endParaRPr/>
          </a:p>
          <a:p>
            <a:pPr indent="0" lvl="0" marL="0" rtl="0" algn="l">
              <a:spcBef>
                <a:spcPts val="0"/>
              </a:spcBef>
              <a:spcAft>
                <a:spcPts val="0"/>
              </a:spcAft>
              <a:buNone/>
            </a:pPr>
            <a:br>
              <a:rPr lang="en"/>
            </a:br>
            <a:r>
              <a:rPr lang="en"/>
              <a:t>I got to have a lot of fun, being that one person that got to piece all this together into a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And the result of that program is what I am talking about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bd7c643c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bd7c643c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we go back to our payment </a:t>
            </a:r>
            <a:r>
              <a:rPr lang="en"/>
              <a:t>processing</a:t>
            </a:r>
            <a:r>
              <a:rPr lang="en"/>
              <a:t> app, Success our super duper trojan opens along with our payment processing app.</a:t>
            </a:r>
            <a:endParaRPr/>
          </a:p>
          <a:p>
            <a:pPr indent="0" lvl="0" marL="0" rtl="0" algn="l">
              <a:spcBef>
                <a:spcPts val="0"/>
              </a:spcBef>
              <a:spcAft>
                <a:spcPts val="0"/>
              </a:spcAft>
              <a:buNone/>
            </a:pPr>
            <a:r>
              <a:rPr lang="en"/>
              <a:t>Emulation portion of the week completed, and onto hunt and review.</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bd7c643c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bd7c643c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Monday left me with a lot of good things to hunt for</a:t>
            </a:r>
            <a:br>
              <a:rPr lang="en"/>
            </a:br>
            <a:r>
              <a:rPr lang="en"/>
              <a:t>And tuesday, Wednesday, and probably a good part or all of thursday, I actually performed the activity, or at least part of the activity Ill be hunting for.</a:t>
            </a:r>
            <a:endParaRPr/>
          </a:p>
          <a:p>
            <a:pPr indent="0" lvl="0" marL="0" rtl="0" algn="l">
              <a:spcBef>
                <a:spcPts val="0"/>
              </a:spcBef>
              <a:spcAft>
                <a:spcPts val="0"/>
              </a:spcAft>
              <a:buNone/>
            </a:pPr>
            <a:r>
              <a:rPr lang="en"/>
              <a:t>Now, it’s time to go looking for it.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c0f7f23f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c0f7f23f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why wait to hunt until after emulation? Because now we have a control. And during the actor emulation, we already tested at least four things.</a:t>
            </a:r>
            <a:endParaRPr/>
          </a:p>
          <a:p>
            <a:pPr indent="-298450" lvl="0" marL="457200" rtl="0" algn="l">
              <a:spcBef>
                <a:spcPts val="0"/>
              </a:spcBef>
              <a:spcAft>
                <a:spcPts val="0"/>
              </a:spcAft>
              <a:buSzPts val="1100"/>
              <a:buAutoNum type="arabicPeriod"/>
            </a:pPr>
            <a:r>
              <a:rPr lang="en"/>
              <a:t>Our protection measures</a:t>
            </a:r>
            <a:endParaRPr/>
          </a:p>
          <a:p>
            <a:pPr indent="-298450" lvl="0" marL="457200" rtl="0" algn="l">
              <a:spcBef>
                <a:spcPts val="0"/>
              </a:spcBef>
              <a:spcAft>
                <a:spcPts val="0"/>
              </a:spcAft>
              <a:buSzPts val="1100"/>
              <a:buAutoNum type="arabicPeriod"/>
            </a:pPr>
            <a:r>
              <a:rPr lang="en"/>
              <a:t>Our detection measures</a:t>
            </a:r>
            <a:endParaRPr/>
          </a:p>
          <a:p>
            <a:pPr indent="-298450" lvl="0" marL="457200" rtl="0" algn="l">
              <a:spcBef>
                <a:spcPts val="0"/>
              </a:spcBef>
              <a:spcAft>
                <a:spcPts val="0"/>
              </a:spcAft>
              <a:buSzPts val="1100"/>
              <a:buAutoNum type="arabicPeriod"/>
            </a:pPr>
            <a:r>
              <a:rPr lang="en">
                <a:solidFill>
                  <a:schemeClr val="dk1"/>
                </a:solidFill>
              </a:rPr>
              <a:t>Analyst capability to properly triage and respond</a:t>
            </a:r>
            <a:endParaRPr/>
          </a:p>
          <a:p>
            <a:pPr indent="-298450" lvl="0" marL="457200" rtl="0" algn="l">
              <a:spcBef>
                <a:spcPts val="0"/>
              </a:spcBef>
              <a:spcAft>
                <a:spcPts val="0"/>
              </a:spcAft>
              <a:buSzPts val="1100"/>
              <a:buAutoNum type="arabicPeriod"/>
            </a:pPr>
            <a:r>
              <a:rPr lang="en"/>
              <a:t> ANd probably our SOC’s playbooks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bd7c643c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bd7c643c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we hunt, let’s think back to our intel, and what we should be looking for: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 we expect the use of shim databases in our environment?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 we see the relevant shim dbs in the relevant paths?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 we see command execution for sdbinst.exe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Are the relevant reg keys set, and if so, to what? What is the normal value for these keys?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 we, or have we ever seen any other of the relevant files created?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then of course, other items we may have noted down for hunting, other reports or did not include in this talk’s examples.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bd7c643c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bd7c643c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Now how to query for this activity is largely going to depend on your environment, your SIEM, your log sources. </a:t>
            </a:r>
            <a:endParaRPr>
              <a:solidFill>
                <a:schemeClr val="dk1"/>
              </a:solidFill>
            </a:endParaRPr>
          </a:p>
          <a:p>
            <a:pPr indent="0" lvl="0" marL="0" rtl="0" algn="l">
              <a:spcBef>
                <a:spcPts val="0"/>
              </a:spcBef>
              <a:spcAft>
                <a:spcPts val="0"/>
              </a:spcAft>
              <a:buNone/>
            </a:pPr>
            <a:r>
              <a:rPr lang="en">
                <a:solidFill>
                  <a:schemeClr val="dk1"/>
                </a:solidFill>
              </a:rPr>
              <a:t>Im not really going to go into any details on how to query your siem. Aaron and I already made that talk a back in 2018. Here’s the link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But if you are thinking about implementing a program like this, you should by now, know how to query your logs.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Instead l’ll more focus on a few things to keep in mind, while you’re writing some dope queries: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f891281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f891281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a:t>
            </a:r>
            <a:r>
              <a:rPr lang="en"/>
              <a:t> at least </a:t>
            </a:r>
            <a:r>
              <a:rPr i="1" lang="en"/>
              <a:t>think</a:t>
            </a:r>
            <a:r>
              <a:rPr lang="en"/>
              <a:t> that you collect logs in this environment, We just performed that activity, so if you go looking for it and don’t see it, one of two things must change. Write better queries, or start looking into my log collection configs.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Are their devices in that environment that are for some reason missing from my logs? </a:t>
            </a:r>
            <a:endParaRPr>
              <a:solidFill>
                <a:schemeClr val="dk1"/>
              </a:solidFill>
            </a:endParaRPr>
          </a:p>
          <a:p>
            <a:pPr indent="0" lvl="0" marL="0" rtl="0" algn="l">
              <a:spcBef>
                <a:spcPts val="0"/>
              </a:spcBef>
              <a:spcAft>
                <a:spcPts val="0"/>
              </a:spcAft>
              <a:buNone/>
            </a:pPr>
            <a:r>
              <a:rPr lang="en">
                <a:solidFill>
                  <a:schemeClr val="dk1"/>
                </a:solidFill>
              </a:rPr>
              <a:t>What about dev, pre-prod environments? Lab environments?</a:t>
            </a:r>
            <a:endParaRPr>
              <a:solidFill>
                <a:schemeClr val="dk1"/>
              </a:solidFill>
            </a:endParaRPr>
          </a:p>
          <a:p>
            <a:pPr indent="0" lvl="0" marL="0" rtl="0" algn="l">
              <a:spcBef>
                <a:spcPts val="0"/>
              </a:spcBef>
              <a:spcAft>
                <a:spcPts val="0"/>
              </a:spcAft>
              <a:buNone/>
            </a:pPr>
            <a:r>
              <a:rPr lang="en">
                <a:solidFill>
                  <a:schemeClr val="dk1"/>
                </a:solidFill>
              </a:rPr>
              <a:t>Go re-perform the same activity in various different environments to double check.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Also remember non malicious activity are still findings: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very common to spend hours upon hours of hunting that result in zero malicious activity identified,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it wasnt a waste of time.  Remember that </a:t>
            </a:r>
            <a:r>
              <a:rPr i="1" lang="en">
                <a:solidFill>
                  <a:schemeClr val="dk1"/>
                </a:solidFill>
              </a:rPr>
              <a:t>most</a:t>
            </a:r>
            <a:r>
              <a:rPr lang="en">
                <a:solidFill>
                  <a:schemeClr val="dk1"/>
                </a:solidFill>
              </a:rPr>
              <a:t> of the time, your hunting activities are going to end up like this.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If they don’t I feel so bad for you.</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hunting, ask yourself, should this type of activity be allowed to execute under any circumstances?</a:t>
            </a:r>
            <a:endParaRPr>
              <a:solidFill>
                <a:schemeClr val="dk1"/>
              </a:solidFill>
            </a:endParaRPr>
          </a:p>
          <a:p>
            <a:pPr indent="457200" lvl="0" marL="0" rtl="0" algn="l">
              <a:spcBef>
                <a:spcPts val="0"/>
              </a:spcBef>
              <a:spcAft>
                <a:spcPts val="0"/>
              </a:spcAft>
              <a:buNone/>
            </a:pPr>
            <a:r>
              <a:rPr lang="en">
                <a:solidFill>
                  <a:schemeClr val="dk1"/>
                </a:solidFill>
              </a:rPr>
              <a:t>In our example, do we want to allow application shimming in the first place? Or Anywhere in our environment?</a:t>
            </a:r>
            <a:endParaRPr>
              <a:solidFill>
                <a:schemeClr val="dk1"/>
              </a:solidFill>
            </a:endParaRPr>
          </a:p>
          <a:p>
            <a:pPr indent="45720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Hunts will often result in assessments for the architecture teams to review certain deployments / projects that have clearly not consulted sanity during the design phase.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bd7c643c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bd7c643c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Lastly, and I think most critically, Dont hunt this </a:t>
            </a:r>
            <a:r>
              <a:rPr lang="en">
                <a:solidFill>
                  <a:schemeClr val="dk1"/>
                </a:solidFill>
              </a:rPr>
              <a:t>activity</a:t>
            </a:r>
            <a:r>
              <a:rPr lang="en">
                <a:solidFill>
                  <a:schemeClr val="dk1"/>
                </a:solidFill>
              </a:rPr>
              <a:t> twice.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reality you probably will rehunt this, or very similar activity in the future. As you likely won’t be able to prevent everything from executing in all places always and forever with 100% certainty.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Regardless of protections in place that you encountered during emulation, do we currently detect for this activity?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should still </a:t>
            </a:r>
            <a:r>
              <a:rPr b="1" lang="en">
                <a:solidFill>
                  <a:schemeClr val="dk1"/>
                </a:solidFill>
              </a:rPr>
              <a:t>detect</a:t>
            </a:r>
            <a:r>
              <a:rPr lang="en">
                <a:solidFill>
                  <a:schemeClr val="dk1"/>
                </a:solidFill>
              </a:rPr>
              <a:t> for activity that you have prevention </a:t>
            </a:r>
            <a:r>
              <a:rPr lang="en">
                <a:solidFill>
                  <a:schemeClr val="dk1"/>
                </a:solidFill>
              </a:rPr>
              <a:t>mechanisms</a:t>
            </a:r>
            <a:r>
              <a:rPr lang="en">
                <a:solidFill>
                  <a:schemeClr val="dk1"/>
                </a:solidFill>
              </a:rPr>
              <a:t> in place for.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if it was worth your time to emulate or hunt for, you should figure out how you can convert that into </a:t>
            </a:r>
            <a:r>
              <a:rPr lang="en">
                <a:solidFill>
                  <a:schemeClr val="dk1"/>
                </a:solidFill>
              </a:rPr>
              <a:t>continuous</a:t>
            </a:r>
            <a:r>
              <a:rPr lang="en">
                <a:solidFill>
                  <a:schemeClr val="dk1"/>
                </a:solidFill>
              </a:rPr>
              <a:t> coverage going </a:t>
            </a:r>
            <a:r>
              <a:rPr lang="en">
                <a:solidFill>
                  <a:schemeClr val="dk1"/>
                </a:solidFill>
              </a:rPr>
              <a:t>forward</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I hunted for it, Im writing a detection rule for it, if one does not already exist.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hunting for </a:t>
            </a:r>
            <a:r>
              <a:rPr lang="en">
                <a:solidFill>
                  <a:schemeClr val="dk1"/>
                </a:solidFill>
              </a:rPr>
              <a:t>activity</a:t>
            </a:r>
            <a:r>
              <a:rPr lang="en">
                <a:solidFill>
                  <a:schemeClr val="dk1"/>
                </a:solidFill>
              </a:rPr>
              <a:t>, keep in mind the structure of your logs, and the sequence of activity. What would be the most reliable way to perform detections? How would you tune new or existing rules so your analysts (or future self) dont hate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Remember, you or the person sitting next to </a:t>
            </a:r>
            <a:r>
              <a:rPr lang="en">
                <a:solidFill>
                  <a:schemeClr val="dk1"/>
                </a:solidFill>
              </a:rPr>
              <a:t>you</a:t>
            </a:r>
            <a:r>
              <a:rPr lang="en">
                <a:solidFill>
                  <a:schemeClr val="dk1"/>
                </a:solidFill>
              </a:rPr>
              <a:t> are likely the one who will have to write the detection rules for everything you just spent time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you are already tearing through logs, keep all these things in mind and take some notes for later, so you dont have to do it twice.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c0f7f23f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c0f7f23f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value did we provide this week? And what do we write up in those reports that management loves so much?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updated our list of TAs that would hypothetically be interested in us.</a:t>
            </a:r>
            <a:endParaRPr/>
          </a:p>
          <a:p>
            <a:pPr indent="0" lvl="0" marL="0" rtl="0" algn="l">
              <a:spcBef>
                <a:spcPts val="0"/>
              </a:spcBef>
              <a:spcAft>
                <a:spcPts val="0"/>
              </a:spcAft>
              <a:buNone/>
            </a:pPr>
            <a:r>
              <a:rPr lang="en"/>
              <a:t>We learned more about what their recent activity has been, which of them are active, and which of them are dormant.</a:t>
            </a:r>
            <a:endParaRPr/>
          </a:p>
          <a:p>
            <a:pPr indent="0" lvl="0" marL="0" rtl="0" algn="l">
              <a:spcBef>
                <a:spcPts val="0"/>
              </a:spcBef>
              <a:spcAft>
                <a:spcPts val="0"/>
              </a:spcAft>
              <a:buNone/>
            </a:pPr>
            <a:r>
              <a:rPr lang="en"/>
              <a:t>We learned what their latest motives and TTPs are. If they have remained the same or have changed.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increased our knowledge of where our attack surface intersects with the TAs capabilities.</a:t>
            </a:r>
            <a:endParaRPr/>
          </a:p>
          <a:p>
            <a:pPr indent="0" lvl="0" marL="0" rtl="0" algn="l">
              <a:spcBef>
                <a:spcPts val="0"/>
              </a:spcBef>
              <a:spcAft>
                <a:spcPts val="0"/>
              </a:spcAft>
              <a:buNone/>
            </a:pPr>
            <a:r>
              <a:rPr lang="en"/>
              <a:t>We have tested at least some real world procedures in our own environment</a:t>
            </a:r>
            <a:endParaRPr/>
          </a:p>
          <a:p>
            <a:pPr indent="0" lvl="0" marL="0" rtl="0" algn="l">
              <a:spcBef>
                <a:spcPts val="0"/>
              </a:spcBef>
              <a:spcAft>
                <a:spcPts val="0"/>
              </a:spcAft>
              <a:buNone/>
            </a:pPr>
            <a:r>
              <a:rPr lang="en"/>
              <a:t>We were able to see how our protection capability against the said procedures stands up</a:t>
            </a:r>
            <a:endParaRPr/>
          </a:p>
          <a:p>
            <a:pPr indent="0" lvl="0" marL="0" rtl="0" algn="l">
              <a:spcBef>
                <a:spcPts val="0"/>
              </a:spcBef>
              <a:spcAft>
                <a:spcPts val="0"/>
              </a:spcAft>
              <a:buNone/>
            </a:pPr>
            <a:r>
              <a:rPr lang="en"/>
              <a:t>We were able to see how well our </a:t>
            </a:r>
            <a:r>
              <a:rPr b="1" lang="en"/>
              <a:t>detection</a:t>
            </a:r>
            <a:r>
              <a:rPr lang="en"/>
              <a:t> capability for said procedures is</a:t>
            </a:r>
            <a:endParaRPr/>
          </a:p>
          <a:p>
            <a:pPr indent="0" lvl="0" marL="0" rtl="0" algn="l">
              <a:spcBef>
                <a:spcPts val="0"/>
              </a:spcBef>
              <a:spcAft>
                <a:spcPts val="0"/>
              </a:spcAft>
              <a:buNone/>
            </a:pPr>
            <a:r>
              <a:rPr lang="en"/>
              <a:t>And we were able to test our log collection capability</a:t>
            </a:r>
            <a:endParaRPr/>
          </a:p>
          <a:p>
            <a:pPr indent="0" lvl="0" marL="0" rtl="0" algn="l">
              <a:spcBef>
                <a:spcPts val="0"/>
              </a:spcBef>
              <a:spcAft>
                <a:spcPts val="0"/>
              </a:spcAft>
              <a:buNone/>
            </a:pPr>
            <a:r>
              <a:rPr lang="en"/>
              <a:t>And We were able to test our analyst response capability</a:t>
            </a:r>
            <a:endParaRPr/>
          </a:p>
          <a:p>
            <a:pPr indent="0" lvl="0" marL="0" rtl="0" algn="l">
              <a:spcBef>
                <a:spcPts val="0"/>
              </a:spcBef>
              <a:spcAft>
                <a:spcPts val="0"/>
              </a:spcAft>
              <a:buNone/>
            </a:pPr>
            <a:r>
              <a:rPr lang="en"/>
              <a:t>Which also means we inherently were able to test / validate our existing playbooks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bd7c643c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bd7c643c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able to look for additional  TTPs </a:t>
            </a:r>
            <a:r>
              <a:rPr b="1" lang="en"/>
              <a:t>other than </a:t>
            </a:r>
            <a:r>
              <a:rPr lang="en"/>
              <a:t>what we </a:t>
            </a:r>
            <a:r>
              <a:rPr lang="en"/>
              <a:t>just</a:t>
            </a:r>
            <a:r>
              <a:rPr lang="en"/>
              <a:t> tested (because remember we would have hunted for more than just what we emulated)</a:t>
            </a:r>
            <a:endParaRPr/>
          </a:p>
          <a:p>
            <a:pPr indent="0" lvl="0" marL="0" rtl="0" algn="l">
              <a:spcBef>
                <a:spcPts val="0"/>
              </a:spcBef>
              <a:spcAft>
                <a:spcPts val="0"/>
              </a:spcAft>
              <a:buNone/>
            </a:pPr>
            <a:r>
              <a:rPr lang="en"/>
              <a:t>Almost certainly gained some new insight into our own environment we didnt </a:t>
            </a:r>
            <a:r>
              <a:rPr lang="en"/>
              <a:t>already</a:t>
            </a:r>
            <a:r>
              <a:rPr lang="en"/>
              <a:t> know</a:t>
            </a:r>
            <a:endParaRPr/>
          </a:p>
          <a:p>
            <a:pPr indent="0" lvl="0" marL="0" rtl="0" algn="l">
              <a:spcBef>
                <a:spcPts val="0"/>
              </a:spcBef>
              <a:spcAft>
                <a:spcPts val="0"/>
              </a:spcAft>
              <a:buNone/>
            </a:pPr>
            <a:r>
              <a:rPr lang="en"/>
              <a:t>Probably uncovered shadow IT or poor engineering and opened a few JIRAs for GRC or Architecture to go over</a:t>
            </a:r>
            <a:endParaRPr/>
          </a:p>
          <a:p>
            <a:pPr indent="0" lvl="0" marL="0" rtl="0" algn="l">
              <a:spcBef>
                <a:spcPts val="0"/>
              </a:spcBef>
              <a:spcAft>
                <a:spcPts val="0"/>
              </a:spcAft>
              <a:buNone/>
            </a:pPr>
            <a:r>
              <a:rPr lang="en"/>
              <a:t>We probably opened a number of JIRAs for our own team or future self to go over</a:t>
            </a:r>
            <a:endParaRPr/>
          </a:p>
          <a:p>
            <a:pPr indent="0" lvl="0" marL="0" rtl="0" algn="l">
              <a:spcBef>
                <a:spcPts val="0"/>
              </a:spcBef>
              <a:spcAft>
                <a:spcPts val="0"/>
              </a:spcAft>
              <a:buNone/>
            </a:pPr>
            <a:r>
              <a:rPr lang="en"/>
              <a:t>Probably identified gaps in visibility or protection that could be closed either with project time or future </a:t>
            </a:r>
            <a:r>
              <a:rPr lang="en"/>
              <a:t>purchases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were able to provide to management validation of our various tools and procedures </a:t>
            </a:r>
            <a:r>
              <a:rPr lang="en"/>
              <a:t>implementations</a:t>
            </a:r>
            <a:endParaRPr/>
          </a:p>
          <a:p>
            <a:pPr indent="0" lvl="0" marL="0" rtl="0" algn="l">
              <a:spcBef>
                <a:spcPts val="0"/>
              </a:spcBef>
              <a:spcAft>
                <a:spcPts val="0"/>
              </a:spcAft>
              <a:buNone/>
            </a:pPr>
            <a:r>
              <a:rPr lang="en"/>
              <a:t>As well as given them data to plan for future project time, expenditures, staffing,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got a chance to mix up the daily routine for a week, sharpen our own knowledge and skills.</a:t>
            </a:r>
            <a:endParaRPr/>
          </a:p>
          <a:p>
            <a:pPr indent="0" lvl="0" marL="0" rtl="0" algn="l">
              <a:spcBef>
                <a:spcPts val="0"/>
              </a:spcBef>
              <a:spcAft>
                <a:spcPts val="0"/>
              </a:spcAft>
              <a:buNone/>
            </a:pPr>
            <a:br>
              <a:rPr lang="en"/>
            </a:br>
            <a:r>
              <a:rPr lang="en"/>
              <a:t>That to me sounds like a lot of value for 5 business days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c0f7f23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c0f7f23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bd7c643c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bd7c643c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more or less what we came up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us, our entry point was our engineered network. Remember we </a:t>
            </a:r>
            <a:r>
              <a:rPr lang="en"/>
              <a:t>just</a:t>
            </a:r>
            <a:r>
              <a:rPr lang="en"/>
              <a:t> spent years overhauling, and reorging almost everything infosec.</a:t>
            </a:r>
            <a:endParaRPr/>
          </a:p>
          <a:p>
            <a:pPr indent="0" lvl="0" marL="0" rtl="0" algn="l">
              <a:spcBef>
                <a:spcPts val="0"/>
              </a:spcBef>
              <a:spcAft>
                <a:spcPts val="0"/>
              </a:spcAft>
              <a:buNone/>
            </a:pPr>
            <a:r>
              <a:rPr lang="en"/>
              <a:t>And all of that work influences our time spent on CTI, by narrowing our focus when researching TAs and their TTPs ( or Tactics Techniques and </a:t>
            </a:r>
            <a:r>
              <a:rPr lang="en"/>
              <a:t>Procedures)</a:t>
            </a:r>
            <a:r>
              <a:rPr lang="en"/>
              <a:t> that we believe our </a:t>
            </a:r>
            <a:r>
              <a:rPr lang="en"/>
              <a:t>implementation</a:t>
            </a:r>
            <a:r>
              <a:rPr lang="en"/>
              <a:t> should already prevent or catch.</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Then we move onto CTI, where we spend our time researching threat actors that would target us, learning their TTPs, and </a:t>
            </a:r>
            <a:r>
              <a:rPr lang="en"/>
              <a:t>identifying</a:t>
            </a:r>
            <a:r>
              <a:rPr lang="en"/>
              <a:t> items for hunting, and emulation.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onto offsec, where we actually spend some time re-creating activity in a lab environment, and then execute in production once ready, in order to put our previous engineering work to the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onto the hunting, where we spend time looking for the various TTPs we carved during our intel research, and the </a:t>
            </a:r>
            <a:r>
              <a:rPr lang="en"/>
              <a:t>activity</a:t>
            </a:r>
            <a:r>
              <a:rPr lang="en"/>
              <a:t> we performed during the emulation. An optional exit here for Incident response in the rare event it may be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both offsec and hunting have been completed, we move to the ASSESSMENT part. </a:t>
            </a:r>
            <a:endParaRPr/>
          </a:p>
          <a:p>
            <a:pPr indent="0" lvl="0" marL="0" rtl="0" algn="l">
              <a:spcBef>
                <a:spcPts val="0"/>
              </a:spcBef>
              <a:spcAft>
                <a:spcPts val="0"/>
              </a:spcAft>
              <a:buNone/>
            </a:pPr>
            <a:r>
              <a:rPr lang="en"/>
              <a:t>We </a:t>
            </a:r>
            <a:r>
              <a:rPr lang="en"/>
              <a:t>just</a:t>
            </a:r>
            <a:r>
              <a:rPr lang="en"/>
              <a:t> spent a lot of time playing around, and so now we assess everything we have just done, and </a:t>
            </a:r>
            <a:r>
              <a:rPr lang="en"/>
              <a:t>consolidate</a:t>
            </a:r>
            <a:r>
              <a:rPr lang="en"/>
              <a:t> it into actionable items.</a:t>
            </a:r>
            <a:endParaRPr/>
          </a:p>
          <a:p>
            <a:pPr indent="0" lvl="0" marL="0" rtl="0" algn="l">
              <a:spcBef>
                <a:spcPts val="0"/>
              </a:spcBef>
              <a:spcAft>
                <a:spcPts val="0"/>
              </a:spcAft>
              <a:buNone/>
            </a:pPr>
            <a:r>
              <a:rPr lang="en"/>
              <a:t>Essentially, this is the part where we open all the JIRAs and make the fancy report to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Those tickets we opened will drive how we engineer our </a:t>
            </a:r>
            <a:r>
              <a:rPr lang="en"/>
              <a:t>environment</a:t>
            </a:r>
            <a:r>
              <a:rPr lang="en"/>
              <a:t>. In the weeks, months, or years to 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everything gets reported directly to management, who can use this data as a way to report on the effectiveness of the program to their own bosses and peers, but also use it to plan for projects, future </a:t>
            </a:r>
            <a:r>
              <a:rPr lang="en"/>
              <a:t>expenditures</a:t>
            </a:r>
            <a:r>
              <a:rPr lang="en"/>
              <a:t>, justify additional staffing,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Management can also have an input into the whole life cycle. For example maybe they want to measure our capability to detect, and respond to that big thing in the news that happened last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the whole thing repeats on loop. But the best part is, that this train doesn’t have a fixed speed, and how long and how often you repeat the cycle is up to you, your available time and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 would</a:t>
            </a:r>
            <a:r>
              <a:rPr lang="en">
                <a:solidFill>
                  <a:schemeClr val="dk1"/>
                </a:solidFill>
              </a:rPr>
              <a:t> usually fit this whole life cycle into a single week. One individual, for one week, would do everything we just talked about, minus the resolution of any engineering or project work identified, and we would repeat this roughly every 6 weeks.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bd7c643c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bd7c643c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bd7c643c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bd7c643c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installed, open up compatibility </a:t>
            </a:r>
            <a:r>
              <a:rPr lang="en"/>
              <a:t>administrator</a:t>
            </a:r>
            <a:r>
              <a:rPr lang="en"/>
              <a:t>, create a new application fix.</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bd7c643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bd7c643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it a name, and select the application we plan to shim. In our case, our super sweet payment processing app.</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bd7c643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bd7c643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this, we dont need this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bd7c643c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bd7c643c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t>
            </a:r>
            <a:r>
              <a:rPr lang="en"/>
              <a:t>compatibility</a:t>
            </a:r>
            <a:r>
              <a:rPr lang="en"/>
              <a:t> fixes section, we will select inject dll. </a:t>
            </a:r>
            <a:endParaRPr/>
          </a:p>
          <a:p>
            <a:pPr indent="0" lvl="0" marL="0" rtl="0" algn="l">
              <a:spcBef>
                <a:spcPts val="0"/>
              </a:spcBef>
              <a:spcAft>
                <a:spcPts val="0"/>
              </a:spcAft>
              <a:buNone/>
            </a:pPr>
            <a:r>
              <a:rPr lang="en"/>
              <a:t>Hit parameters at the top, and type in the Fully qualified path to where the shim should look for the dll. In our case, we will put our dll in C:\Temp</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bd7c643c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bd7c643c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Unselect all these and hit finish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bd7c643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bd7c643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Hit save, we will name the database the same as fin7 did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bd7c643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bd7c643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install it, the same way fin7 did, and we can see install has completed successfully.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a8218af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a8218af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onto what it actually looks like to perform all this </a:t>
            </a:r>
            <a:r>
              <a:rPr lang="en"/>
              <a:t>activity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c0f7f23f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c0f7f23f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with Cyber Threat Intelligence. This is what ensures we optimize our time and do not spend our time hunting for or emulating items not relevant to us or our environment.</a:t>
            </a:r>
            <a:endParaRPr/>
          </a:p>
          <a:p>
            <a:pPr indent="0" lvl="0" marL="0" rtl="0" algn="l">
              <a:spcBef>
                <a:spcPts val="0"/>
              </a:spcBef>
              <a:spcAft>
                <a:spcPts val="0"/>
              </a:spcAft>
              <a:buNone/>
            </a:pPr>
            <a:br>
              <a:rPr lang="en"/>
            </a:br>
            <a:r>
              <a:rPr lang="en"/>
              <a:t>Our threat intel is obtained from a few different sources, we used some paid for, as well as some free. During this presentation, Ill be using all Open Threat Intel.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a8218af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a8218af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favorite free source of intel is by far from MITRE, and </a:t>
            </a:r>
            <a:r>
              <a:rPr lang="en"/>
              <a:t>their</a:t>
            </a:r>
            <a:r>
              <a:rPr lang="en"/>
              <a:t> Groups page is </a:t>
            </a:r>
            <a:r>
              <a:rPr lang="en"/>
              <a:t>definitely</a:t>
            </a:r>
            <a:r>
              <a:rPr lang="en"/>
              <a:t> my favorite corner of their site. </a:t>
            </a:r>
            <a:endParaRPr/>
          </a:p>
          <a:p>
            <a:pPr indent="0" lvl="0" marL="0" rtl="0" algn="l">
              <a:spcBef>
                <a:spcPts val="0"/>
              </a:spcBef>
              <a:spcAft>
                <a:spcPts val="0"/>
              </a:spcAft>
              <a:buNone/>
            </a:pPr>
            <a:r>
              <a:rPr lang="en"/>
              <a:t>Ill will say, that for a very long time open threat intelligence was useful enough, I barely touched the paid for intel even though I had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plan to </a:t>
            </a:r>
            <a:r>
              <a:rPr lang="en"/>
              <a:t>implement</a:t>
            </a:r>
            <a:r>
              <a:rPr lang="en"/>
              <a:t> something similar to this, you do not need paid intel for a good while. There is value there for paid intelligence. Mainly, frequency and relevancy.</a:t>
            </a:r>
            <a:endParaRPr/>
          </a:p>
          <a:p>
            <a:pPr indent="0" lvl="0" marL="0" rtl="0" algn="l">
              <a:spcBef>
                <a:spcPts val="0"/>
              </a:spcBef>
              <a:spcAft>
                <a:spcPts val="0"/>
              </a:spcAft>
              <a:buNone/>
            </a:pPr>
            <a:r>
              <a:rPr lang="en"/>
              <a:t>A lot of time, open intel is dated, and things may no longer work asdescribed in the report, which may be in part why they have become open. Paid intel gets you what happened today, yesterday, or last week. Rather than what happened months ago, or maybe even a year or two ago.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a8218af7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a8218af7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 so </a:t>
            </a:r>
            <a:r>
              <a:rPr lang="en">
                <a:solidFill>
                  <a:schemeClr val="dk1"/>
                </a:solidFill>
              </a:rPr>
              <a:t>first we compiled a short list of TAs relevant to us.,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Initially, the compilation of this list took a little time. However once compiled, I only occasionally had to update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this list does not have to be perfect to derive value, there will likely be many threat actors applicable to you, if you miss one or two, you will still be plenty effective, so dont sweat this too much.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how do we identify groups relevant to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Mitre Groups, we can simply read the descriptions column.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a8218af7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a8218af7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you are a large manufacturing company based in the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would probably be interested in knowing what Fox Kitten is doing up there on the top.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Probably less interested in DarkHydrus there in the middle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about a group like Wizard Spider? Ill give you a hint, most of us should probably should care about most groups that are classified as financially motivated or E-crime. So I would </a:t>
            </a:r>
            <a:r>
              <a:rPr lang="en"/>
              <a:t>definitely</a:t>
            </a:r>
            <a:r>
              <a:rPr lang="en"/>
              <a:t> recommend following, hunting, and emulating those generic e-crime TAs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3.png"/><Relationship Id="rId10" Type="http://schemas.openxmlformats.org/officeDocument/2006/relationships/image" Target="../media/image17.png"/><Relationship Id="rId9"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hyperlink" Target="http://drive.google.com/file/d/1GV4AMhSSWpLTag7FAR3rCjtyDg8aABWh/view" TargetMode="External"/><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6.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26.png"/><Relationship Id="rId6"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16375"/>
            <a:ext cx="8520600" cy="1794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Cyber Threat Intelligence For The Rest Of Us</a:t>
            </a:r>
            <a:endParaRPr/>
          </a:p>
        </p:txBody>
      </p:sp>
      <p:sp>
        <p:nvSpPr>
          <p:cNvPr id="55" name="Google Shape;55;p13"/>
          <p:cNvSpPr txBox="1"/>
          <p:nvPr>
            <p:ph idx="1" type="subTitle"/>
          </p:nvPr>
        </p:nvSpPr>
        <p:spPr>
          <a:xfrm>
            <a:off x="311700" y="203517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000"/>
              <a:t>Implementing</a:t>
            </a:r>
            <a:r>
              <a:rPr lang="en" sz="2000"/>
              <a:t> intelligence driven threat hunting and offsec in your infosec program, without dedicated teams</a:t>
            </a:r>
            <a:endParaRPr sz="2000"/>
          </a:p>
        </p:txBody>
      </p:sp>
      <p:sp>
        <p:nvSpPr>
          <p:cNvPr id="56" name="Google Shape;56;p13"/>
          <p:cNvSpPr txBox="1"/>
          <p:nvPr/>
        </p:nvSpPr>
        <p:spPr>
          <a:xfrm>
            <a:off x="2929950" y="4555750"/>
            <a:ext cx="328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Thomas Somerville - GrrCon 10 - 2021</a:t>
            </a:r>
            <a:endParaRPr>
              <a:solidFill>
                <a:schemeClr val="dk1"/>
              </a:solidFill>
            </a:endParaRPr>
          </a:p>
        </p:txBody>
      </p:sp>
      <p:cxnSp>
        <p:nvCxnSpPr>
          <p:cNvPr id="57" name="Google Shape;57;p13"/>
          <p:cNvCxnSpPr/>
          <p:nvPr/>
        </p:nvCxnSpPr>
        <p:spPr>
          <a:xfrm>
            <a:off x="242550" y="1999575"/>
            <a:ext cx="86589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58" name="Google Shape;58;p13"/>
          <p:cNvPicPr preferRelativeResize="0"/>
          <p:nvPr/>
        </p:nvPicPr>
        <p:blipFill>
          <a:blip r:embed="rId3">
            <a:alphaModFix/>
          </a:blip>
          <a:stretch>
            <a:fillRect/>
          </a:stretch>
        </p:blipFill>
        <p:spPr>
          <a:xfrm>
            <a:off x="3435638" y="2781700"/>
            <a:ext cx="2272717" cy="1782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380725" y="1135775"/>
            <a:ext cx="8229601" cy="3841079"/>
          </a:xfrm>
          <a:prstGeom prst="rect">
            <a:avLst/>
          </a:prstGeom>
          <a:noFill/>
          <a:ln>
            <a:noFill/>
          </a:ln>
          <a:effectLst>
            <a:outerShdw blurRad="57150" rotWithShape="0" algn="bl" dir="5400000" dist="19050">
              <a:srgbClr val="000000">
                <a:alpha val="50000"/>
              </a:srgbClr>
            </a:outerShdw>
          </a:effectLst>
        </p:spPr>
      </p:pic>
      <p:sp>
        <p:nvSpPr>
          <p:cNvPr id="130" name="Google Shape;130;p22"/>
          <p:cNvSpPr txBox="1"/>
          <p:nvPr>
            <p:ph type="title"/>
          </p:nvPr>
        </p:nvSpPr>
        <p:spPr>
          <a:xfrm>
            <a:off x="311700" y="445025"/>
            <a:ext cx="750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Groups Page /Top</a:t>
            </a:r>
            <a:endParaRPr/>
          </a:p>
        </p:txBody>
      </p:sp>
      <p:cxnSp>
        <p:nvCxnSpPr>
          <p:cNvPr id="131" name="Google Shape;131;p22"/>
          <p:cNvCxnSpPr/>
          <p:nvPr/>
        </p:nvCxnSpPr>
        <p:spPr>
          <a:xfrm>
            <a:off x="462175" y="1017725"/>
            <a:ext cx="63810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32" name="Google Shape;132;p22"/>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36" name="Shape 136"/>
        <p:cNvGrpSpPr/>
        <p:nvPr/>
      </p:nvGrpSpPr>
      <p:grpSpPr>
        <a:xfrm>
          <a:off x="0" y="0"/>
          <a:ext cx="0" cy="0"/>
          <a:chOff x="0" y="0"/>
          <a:chExt cx="0" cy="0"/>
        </a:xfrm>
      </p:grpSpPr>
      <p:pic>
        <p:nvPicPr>
          <p:cNvPr id="137" name="Google Shape;137;p23"/>
          <p:cNvPicPr preferRelativeResize="0"/>
          <p:nvPr/>
        </p:nvPicPr>
        <p:blipFill rotWithShape="1">
          <a:blip r:embed="rId3">
            <a:alphaModFix/>
          </a:blip>
          <a:srcRect b="0" l="0" r="0" t="714"/>
          <a:stretch/>
        </p:blipFill>
        <p:spPr>
          <a:xfrm>
            <a:off x="380725" y="1119975"/>
            <a:ext cx="7464249" cy="3939376"/>
          </a:xfrm>
          <a:prstGeom prst="rect">
            <a:avLst/>
          </a:prstGeom>
          <a:noFill/>
          <a:ln>
            <a:noFill/>
          </a:ln>
          <a:effectLst>
            <a:outerShdw blurRad="57150" rotWithShape="0" algn="bl" dir="5400000" dist="19050">
              <a:srgbClr val="000000">
                <a:alpha val="50000"/>
              </a:srgbClr>
            </a:outerShdw>
          </a:effectLst>
        </p:spPr>
      </p:pic>
      <p:sp>
        <p:nvSpPr>
          <p:cNvPr id="138" name="Google Shape;138;p23"/>
          <p:cNvSpPr txBox="1"/>
          <p:nvPr>
            <p:ph type="title"/>
          </p:nvPr>
        </p:nvSpPr>
        <p:spPr>
          <a:xfrm>
            <a:off x="311700" y="445025"/>
            <a:ext cx="766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Groups Page /Bottom</a:t>
            </a:r>
            <a:endParaRPr/>
          </a:p>
        </p:txBody>
      </p:sp>
      <p:cxnSp>
        <p:nvCxnSpPr>
          <p:cNvPr id="139" name="Google Shape;139;p23"/>
          <p:cNvCxnSpPr/>
          <p:nvPr/>
        </p:nvCxnSpPr>
        <p:spPr>
          <a:xfrm>
            <a:off x="380725" y="1017725"/>
            <a:ext cx="69693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40" name="Google Shape;140;p23"/>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44" name="Shape 144"/>
        <p:cNvGrpSpPr/>
        <p:nvPr/>
      </p:nvGrpSpPr>
      <p:grpSpPr>
        <a:xfrm>
          <a:off x="0" y="0"/>
          <a:ext cx="0" cy="0"/>
          <a:chOff x="0" y="0"/>
          <a:chExt cx="0" cy="0"/>
        </a:xfrm>
      </p:grpSpPr>
      <p:sp>
        <p:nvSpPr>
          <p:cNvPr id="145" name="Google Shape;145;p24"/>
          <p:cNvSpPr txBox="1"/>
          <p:nvPr>
            <p:ph idx="1" type="body"/>
          </p:nvPr>
        </p:nvSpPr>
        <p:spPr>
          <a:xfrm>
            <a:off x="380725" y="4717675"/>
            <a:ext cx="8229600" cy="395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00">
                <a:solidFill>
                  <a:schemeClr val="dk1"/>
                </a:solidFill>
              </a:rPr>
              <a:t>https://www.trustwave.com/en-us/resources/blogs/spiderlabs-blog/pillowmint-fin7s-monkey-thief/</a:t>
            </a:r>
            <a:endParaRPr sz="1200">
              <a:solidFill>
                <a:schemeClr val="dk1"/>
              </a:solidFill>
            </a:endParaRPr>
          </a:p>
          <a:p>
            <a:pPr indent="0" lvl="0" marL="0" rtl="0" algn="l">
              <a:lnSpc>
                <a:spcPct val="95000"/>
              </a:lnSpc>
              <a:spcBef>
                <a:spcPts val="1200"/>
              </a:spcBef>
              <a:spcAft>
                <a:spcPts val="1200"/>
              </a:spcAft>
              <a:buSzPts val="275"/>
              <a:buNone/>
            </a:pPr>
            <a:r>
              <a:t/>
            </a:r>
            <a:endParaRPr sz="450"/>
          </a:p>
        </p:txBody>
      </p:sp>
      <p:pic>
        <p:nvPicPr>
          <p:cNvPr id="146" name="Google Shape;146;p24"/>
          <p:cNvPicPr preferRelativeResize="0"/>
          <p:nvPr/>
        </p:nvPicPr>
        <p:blipFill rotWithShape="1">
          <a:blip r:embed="rId3">
            <a:alphaModFix/>
          </a:blip>
          <a:srcRect b="16761" l="0" r="0" t="11083"/>
          <a:stretch/>
        </p:blipFill>
        <p:spPr>
          <a:xfrm>
            <a:off x="380725" y="1126225"/>
            <a:ext cx="6785624" cy="3591450"/>
          </a:xfrm>
          <a:prstGeom prst="rect">
            <a:avLst/>
          </a:prstGeom>
          <a:noFill/>
          <a:ln>
            <a:noFill/>
          </a:ln>
          <a:effectLst>
            <a:outerShdw blurRad="57150" rotWithShape="0" algn="bl" dir="5400000" dist="19050">
              <a:srgbClr val="000000">
                <a:alpha val="50000"/>
              </a:srgbClr>
            </a:outerShdw>
          </a:effectLst>
        </p:spPr>
      </p:pic>
      <p:sp>
        <p:nvSpPr>
          <p:cNvPr id="147" name="Google Shape;147;p24"/>
          <p:cNvSpPr txBox="1"/>
          <p:nvPr>
            <p:ph type="title"/>
          </p:nvPr>
        </p:nvSpPr>
        <p:spPr>
          <a:xfrm>
            <a:off x="311700" y="445025"/>
            <a:ext cx="769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Example Report</a:t>
            </a:r>
            <a:endParaRPr/>
          </a:p>
        </p:txBody>
      </p:sp>
      <p:cxnSp>
        <p:nvCxnSpPr>
          <p:cNvPr id="148" name="Google Shape;148;p24"/>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49" name="Google Shape;149;p24"/>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380727" y="1125400"/>
            <a:ext cx="6951750" cy="3911775"/>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type="title"/>
          </p:nvPr>
        </p:nvSpPr>
        <p:spPr>
          <a:xfrm>
            <a:off x="311700" y="445025"/>
            <a:ext cx="760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a:t>
            </a:r>
            <a:r>
              <a:rPr lang="en"/>
              <a:t>Parsing The Report</a:t>
            </a:r>
            <a:endParaRPr/>
          </a:p>
        </p:txBody>
      </p:sp>
      <p:cxnSp>
        <p:nvCxnSpPr>
          <p:cNvPr id="156" name="Google Shape;156;p25"/>
          <p:cNvCxnSpPr/>
          <p:nvPr/>
        </p:nvCxnSpPr>
        <p:spPr>
          <a:xfrm>
            <a:off x="380725" y="1017725"/>
            <a:ext cx="6686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57" name="Google Shape;157;p25"/>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380725" y="1134150"/>
            <a:ext cx="6339050" cy="3904599"/>
          </a:xfrm>
          <a:prstGeom prst="rect">
            <a:avLst/>
          </a:prstGeom>
          <a:noFill/>
          <a:ln>
            <a:noFill/>
          </a:ln>
          <a:effectLst>
            <a:outerShdw blurRad="57150" rotWithShape="0" algn="bl" dir="5400000" dist="19050">
              <a:srgbClr val="000000">
                <a:alpha val="50000"/>
              </a:srgbClr>
            </a:outerShdw>
          </a:effectLst>
        </p:spPr>
      </p:pic>
      <p:sp>
        <p:nvSpPr>
          <p:cNvPr id="163" name="Google Shape;163;p26"/>
          <p:cNvSpPr txBox="1"/>
          <p:nvPr>
            <p:ph type="title"/>
          </p:nvPr>
        </p:nvSpPr>
        <p:spPr>
          <a:xfrm>
            <a:off x="311700" y="445025"/>
            <a:ext cx="717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Parsing The Report</a:t>
            </a:r>
            <a:endParaRPr/>
          </a:p>
        </p:txBody>
      </p:sp>
      <p:cxnSp>
        <p:nvCxnSpPr>
          <p:cNvPr id="164" name="Google Shape;164;p26"/>
          <p:cNvCxnSpPr/>
          <p:nvPr/>
        </p:nvCxnSpPr>
        <p:spPr>
          <a:xfrm>
            <a:off x="380725" y="1017725"/>
            <a:ext cx="6626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65" name="Google Shape;165;p26"/>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11700" y="1077163"/>
            <a:ext cx="5883375" cy="1717775"/>
          </a:xfrm>
          <a:prstGeom prst="rect">
            <a:avLst/>
          </a:prstGeom>
          <a:noFill/>
          <a:ln>
            <a:noFill/>
          </a:ln>
          <a:effectLst>
            <a:outerShdw blurRad="57150" rotWithShape="0" algn="bl" dir="5400000" dist="19050">
              <a:srgbClr val="000000">
                <a:alpha val="50000"/>
              </a:srgbClr>
            </a:outerShdw>
          </a:effectLst>
        </p:spPr>
      </p:pic>
      <p:pic>
        <p:nvPicPr>
          <p:cNvPr id="171" name="Google Shape;171;p27"/>
          <p:cNvPicPr preferRelativeResize="0"/>
          <p:nvPr/>
        </p:nvPicPr>
        <p:blipFill>
          <a:blip r:embed="rId4">
            <a:alphaModFix/>
          </a:blip>
          <a:stretch>
            <a:fillRect/>
          </a:stretch>
        </p:blipFill>
        <p:spPr>
          <a:xfrm>
            <a:off x="311700" y="2822463"/>
            <a:ext cx="6400800" cy="1801230"/>
          </a:xfrm>
          <a:prstGeom prst="rect">
            <a:avLst/>
          </a:prstGeom>
          <a:noFill/>
          <a:ln>
            <a:noFill/>
          </a:ln>
          <a:effectLst>
            <a:outerShdw blurRad="57150" rotWithShape="0" algn="bl" dir="5400000" dist="19050">
              <a:srgbClr val="000000">
                <a:alpha val="50000"/>
              </a:srgbClr>
            </a:outerShdw>
          </a:effectLst>
        </p:spPr>
      </p:pic>
      <p:pic>
        <p:nvPicPr>
          <p:cNvPr id="172" name="Google Shape;172;p27"/>
          <p:cNvPicPr preferRelativeResize="0"/>
          <p:nvPr/>
        </p:nvPicPr>
        <p:blipFill>
          <a:blip r:embed="rId5">
            <a:alphaModFix/>
          </a:blip>
          <a:stretch>
            <a:fillRect/>
          </a:stretch>
        </p:blipFill>
        <p:spPr>
          <a:xfrm>
            <a:off x="2381175" y="3661975"/>
            <a:ext cx="6400800" cy="838671"/>
          </a:xfrm>
          <a:prstGeom prst="rect">
            <a:avLst/>
          </a:prstGeom>
          <a:noFill/>
          <a:ln>
            <a:noFill/>
          </a:ln>
          <a:effectLst>
            <a:outerShdw blurRad="57150" rotWithShape="0" algn="bl" dir="5400000" dist="19050">
              <a:srgbClr val="000000">
                <a:alpha val="50000"/>
              </a:srgbClr>
            </a:outerShdw>
          </a:effectLst>
        </p:spPr>
      </p:pic>
      <p:pic>
        <p:nvPicPr>
          <p:cNvPr id="173" name="Google Shape;173;p27"/>
          <p:cNvPicPr preferRelativeResize="0"/>
          <p:nvPr/>
        </p:nvPicPr>
        <p:blipFill>
          <a:blip r:embed="rId6">
            <a:alphaModFix/>
          </a:blip>
          <a:stretch>
            <a:fillRect/>
          </a:stretch>
        </p:blipFill>
        <p:spPr>
          <a:xfrm>
            <a:off x="2703700" y="1387825"/>
            <a:ext cx="5943599" cy="515112"/>
          </a:xfrm>
          <a:prstGeom prst="rect">
            <a:avLst/>
          </a:prstGeom>
          <a:noFill/>
          <a:ln>
            <a:noFill/>
          </a:ln>
          <a:effectLst>
            <a:outerShdw blurRad="57150" rotWithShape="0" algn="bl" dir="5400000" dist="19050">
              <a:srgbClr val="000000">
                <a:alpha val="50000"/>
              </a:srgbClr>
            </a:outerShdw>
          </a:effectLst>
        </p:spPr>
      </p:pic>
      <p:pic>
        <p:nvPicPr>
          <p:cNvPr id="174" name="Google Shape;174;p27"/>
          <p:cNvPicPr preferRelativeResize="0"/>
          <p:nvPr/>
        </p:nvPicPr>
        <p:blipFill>
          <a:blip r:embed="rId7">
            <a:alphaModFix/>
          </a:blip>
          <a:stretch>
            <a:fillRect/>
          </a:stretch>
        </p:blipFill>
        <p:spPr>
          <a:xfrm>
            <a:off x="311687" y="4651250"/>
            <a:ext cx="5943599" cy="416052"/>
          </a:xfrm>
          <a:prstGeom prst="rect">
            <a:avLst/>
          </a:prstGeom>
          <a:noFill/>
          <a:ln>
            <a:noFill/>
          </a:ln>
          <a:effectLst>
            <a:outerShdw blurRad="57150" rotWithShape="0" algn="bl" dir="5400000" dist="19050">
              <a:srgbClr val="000000">
                <a:alpha val="50000"/>
              </a:srgbClr>
            </a:outerShdw>
          </a:effectLst>
        </p:spPr>
      </p:pic>
      <p:pic>
        <p:nvPicPr>
          <p:cNvPr id="175" name="Google Shape;175;p27"/>
          <p:cNvPicPr preferRelativeResize="0"/>
          <p:nvPr/>
        </p:nvPicPr>
        <p:blipFill>
          <a:blip r:embed="rId8">
            <a:alphaModFix/>
          </a:blip>
          <a:stretch>
            <a:fillRect/>
          </a:stretch>
        </p:blipFill>
        <p:spPr>
          <a:xfrm>
            <a:off x="4288675" y="3199862"/>
            <a:ext cx="3733800" cy="180975"/>
          </a:xfrm>
          <a:prstGeom prst="rect">
            <a:avLst/>
          </a:prstGeom>
          <a:noFill/>
          <a:ln>
            <a:noFill/>
          </a:ln>
          <a:effectLst>
            <a:outerShdw blurRad="57150" rotWithShape="0" algn="bl" dir="5400000" dist="19050">
              <a:srgbClr val="000000">
                <a:alpha val="50000"/>
              </a:srgbClr>
            </a:outerShdw>
          </a:effectLst>
        </p:spPr>
      </p:pic>
      <p:sp>
        <p:nvSpPr>
          <p:cNvPr id="176" name="Google Shape;176;p27"/>
          <p:cNvSpPr txBox="1"/>
          <p:nvPr>
            <p:ph type="title"/>
          </p:nvPr>
        </p:nvSpPr>
        <p:spPr>
          <a:xfrm>
            <a:off x="311700" y="445025"/>
            <a:ext cx="759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Our Actionable Intel</a:t>
            </a:r>
            <a:endParaRPr/>
          </a:p>
        </p:txBody>
      </p:sp>
      <p:cxnSp>
        <p:nvCxnSpPr>
          <p:cNvPr id="177" name="Google Shape;177;p27"/>
          <p:cNvCxnSpPr/>
          <p:nvPr/>
        </p:nvCxnSpPr>
        <p:spPr>
          <a:xfrm>
            <a:off x="380725" y="1017725"/>
            <a:ext cx="6656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78" name="Google Shape;178;p27"/>
          <p:cNvPicPr preferRelativeResize="0"/>
          <p:nvPr/>
        </p:nvPicPr>
        <p:blipFill>
          <a:blip r:embed="rId9">
            <a:alphaModFix/>
          </a:blip>
          <a:stretch>
            <a:fillRect/>
          </a:stretch>
        </p:blipFill>
        <p:spPr>
          <a:xfrm>
            <a:off x="8101300" y="74150"/>
            <a:ext cx="955824" cy="943575"/>
          </a:xfrm>
          <a:prstGeom prst="rect">
            <a:avLst/>
          </a:prstGeom>
          <a:noFill/>
          <a:ln>
            <a:noFill/>
          </a:ln>
        </p:spPr>
      </p:pic>
      <p:pic>
        <p:nvPicPr>
          <p:cNvPr id="179" name="Google Shape;179;p27"/>
          <p:cNvPicPr preferRelativeResize="0"/>
          <p:nvPr/>
        </p:nvPicPr>
        <p:blipFill>
          <a:blip r:embed="rId10">
            <a:alphaModFix/>
          </a:blip>
          <a:stretch>
            <a:fillRect/>
          </a:stretch>
        </p:blipFill>
        <p:spPr>
          <a:xfrm>
            <a:off x="2886588" y="2121500"/>
            <a:ext cx="5760719" cy="436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45025"/>
            <a:ext cx="8492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OffSec</a:t>
            </a:r>
            <a:endParaRPr/>
          </a:p>
        </p:txBody>
      </p:sp>
      <p:cxnSp>
        <p:nvCxnSpPr>
          <p:cNvPr id="185" name="Google Shape;185;p28"/>
          <p:cNvCxnSpPr/>
          <p:nvPr/>
        </p:nvCxnSpPr>
        <p:spPr>
          <a:xfrm>
            <a:off x="380725" y="1017725"/>
            <a:ext cx="8423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86" name="Google Shape;186;p28"/>
          <p:cNvPicPr preferRelativeResize="0"/>
          <p:nvPr/>
        </p:nvPicPr>
        <p:blipFill>
          <a:blip r:embed="rId3">
            <a:alphaModFix/>
          </a:blip>
          <a:stretch>
            <a:fillRect/>
          </a:stretch>
        </p:blipFill>
        <p:spPr>
          <a:xfrm>
            <a:off x="2758462" y="1297150"/>
            <a:ext cx="3667625" cy="3635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445025"/>
            <a:ext cx="8492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OffSec</a:t>
            </a:r>
            <a:endParaRPr/>
          </a:p>
        </p:txBody>
      </p:sp>
      <p:cxnSp>
        <p:nvCxnSpPr>
          <p:cNvPr id="192" name="Google Shape;192;p29"/>
          <p:cNvCxnSpPr/>
          <p:nvPr/>
        </p:nvCxnSpPr>
        <p:spPr>
          <a:xfrm>
            <a:off x="380725" y="1017725"/>
            <a:ext cx="8423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93" name="Google Shape;193;p29"/>
          <p:cNvPicPr preferRelativeResize="0"/>
          <p:nvPr/>
        </p:nvPicPr>
        <p:blipFill>
          <a:blip r:embed="rId3">
            <a:alphaModFix/>
          </a:blip>
          <a:stretch>
            <a:fillRect/>
          </a:stretch>
        </p:blipFill>
        <p:spPr>
          <a:xfrm>
            <a:off x="152400" y="1170125"/>
            <a:ext cx="8839204" cy="34916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380713" y="1381063"/>
            <a:ext cx="4276725" cy="2438400"/>
          </a:xfrm>
          <a:prstGeom prst="rect">
            <a:avLst/>
          </a:prstGeom>
          <a:noFill/>
          <a:ln>
            <a:noFill/>
          </a:ln>
          <a:effectLst>
            <a:outerShdw blurRad="57150" rotWithShape="0" algn="bl" dir="5400000" dist="19050">
              <a:srgbClr val="000000">
                <a:alpha val="50000"/>
              </a:srgbClr>
            </a:outerShdw>
          </a:effectLst>
        </p:spPr>
      </p:pic>
      <p:pic>
        <p:nvPicPr>
          <p:cNvPr id="199" name="Google Shape;199;p30"/>
          <p:cNvPicPr preferRelativeResize="0"/>
          <p:nvPr/>
        </p:nvPicPr>
        <p:blipFill>
          <a:blip r:embed="rId4">
            <a:alphaModFix/>
          </a:blip>
          <a:stretch>
            <a:fillRect/>
          </a:stretch>
        </p:blipFill>
        <p:spPr>
          <a:xfrm>
            <a:off x="5010838" y="1749113"/>
            <a:ext cx="2847975" cy="2066925"/>
          </a:xfrm>
          <a:prstGeom prst="rect">
            <a:avLst/>
          </a:prstGeom>
          <a:noFill/>
          <a:ln>
            <a:noFill/>
          </a:ln>
          <a:effectLst>
            <a:outerShdw blurRad="57150" rotWithShape="0" algn="bl" dir="5400000" dist="19050">
              <a:srgbClr val="000000">
                <a:alpha val="50000"/>
              </a:srgbClr>
            </a:outerShdw>
          </a:effectLst>
        </p:spPr>
      </p:pic>
      <p:pic>
        <p:nvPicPr>
          <p:cNvPr id="200" name="Google Shape;200;p30"/>
          <p:cNvPicPr preferRelativeResize="0"/>
          <p:nvPr/>
        </p:nvPicPr>
        <p:blipFill>
          <a:blip r:embed="rId5">
            <a:alphaModFix/>
          </a:blip>
          <a:stretch>
            <a:fillRect/>
          </a:stretch>
        </p:blipFill>
        <p:spPr>
          <a:xfrm>
            <a:off x="380725" y="4090243"/>
            <a:ext cx="8229599" cy="424921"/>
          </a:xfrm>
          <a:prstGeom prst="rect">
            <a:avLst/>
          </a:prstGeom>
          <a:noFill/>
          <a:ln>
            <a:noFill/>
          </a:ln>
          <a:effectLst>
            <a:outerShdw blurRad="57150" rotWithShape="0" algn="bl" dir="5400000" dist="19050">
              <a:srgbClr val="000000">
                <a:alpha val="50000"/>
              </a:srgbClr>
            </a:outerShdw>
          </a:effectLst>
        </p:spPr>
      </p:pic>
      <p:sp>
        <p:nvSpPr>
          <p:cNvPr id="201" name="Google Shape;201;p30"/>
          <p:cNvSpPr txBox="1"/>
          <p:nvPr>
            <p:ph type="title"/>
          </p:nvPr>
        </p:nvSpPr>
        <p:spPr>
          <a:xfrm>
            <a:off x="311700" y="445025"/>
            <a:ext cx="621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Our Payment Processing App</a:t>
            </a:r>
            <a:endParaRPr/>
          </a:p>
        </p:txBody>
      </p:sp>
      <p:cxnSp>
        <p:nvCxnSpPr>
          <p:cNvPr id="202" name="Google Shape;202;p30"/>
          <p:cNvCxnSpPr/>
          <p:nvPr/>
        </p:nvCxnSpPr>
        <p:spPr>
          <a:xfrm>
            <a:off x="380725" y="1017725"/>
            <a:ext cx="55380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03" name="Google Shape;203;p30"/>
          <p:cNvPicPr preferRelativeResize="0"/>
          <p:nvPr/>
        </p:nvPicPr>
        <p:blipFill>
          <a:blip r:embed="rId6">
            <a:alphaModFix/>
          </a:blip>
          <a:stretch>
            <a:fillRect/>
          </a:stretch>
        </p:blipFill>
        <p:spPr>
          <a:xfrm>
            <a:off x="8117274" y="70225"/>
            <a:ext cx="955825" cy="94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07" name="Shape 207"/>
        <p:cNvGrpSpPr/>
        <p:nvPr/>
      </p:nvGrpSpPr>
      <p:grpSpPr>
        <a:xfrm>
          <a:off x="0" y="0"/>
          <a:ext cx="0" cy="0"/>
          <a:chOff x="0" y="0"/>
          <a:chExt cx="0" cy="0"/>
        </a:xfrm>
      </p:grpSpPr>
      <p:pic>
        <p:nvPicPr>
          <p:cNvPr id="208" name="Google Shape;208;p31"/>
          <p:cNvPicPr preferRelativeResize="0"/>
          <p:nvPr/>
        </p:nvPicPr>
        <p:blipFill>
          <a:blip r:embed="rId3">
            <a:alphaModFix/>
          </a:blip>
          <a:stretch>
            <a:fillRect/>
          </a:stretch>
        </p:blipFill>
        <p:spPr>
          <a:xfrm>
            <a:off x="380713" y="1132913"/>
            <a:ext cx="4981575" cy="2200275"/>
          </a:xfrm>
          <a:prstGeom prst="rect">
            <a:avLst/>
          </a:prstGeom>
          <a:noFill/>
          <a:ln>
            <a:noFill/>
          </a:ln>
          <a:effectLst>
            <a:outerShdw blurRad="57150" rotWithShape="0" algn="bl" dir="5400000" dist="19050">
              <a:srgbClr val="000000">
                <a:alpha val="50000"/>
              </a:srgbClr>
            </a:outerShdw>
          </a:effectLst>
        </p:spPr>
      </p:pic>
      <p:pic>
        <p:nvPicPr>
          <p:cNvPr id="209" name="Google Shape;209;p31"/>
          <p:cNvPicPr preferRelativeResize="0"/>
          <p:nvPr/>
        </p:nvPicPr>
        <p:blipFill>
          <a:blip r:embed="rId4">
            <a:alphaModFix/>
          </a:blip>
          <a:stretch>
            <a:fillRect/>
          </a:stretch>
        </p:blipFill>
        <p:spPr>
          <a:xfrm>
            <a:off x="5542425" y="1132925"/>
            <a:ext cx="2700525" cy="3496249"/>
          </a:xfrm>
          <a:prstGeom prst="rect">
            <a:avLst/>
          </a:prstGeom>
          <a:noFill/>
          <a:ln>
            <a:noFill/>
          </a:ln>
          <a:effectLst>
            <a:outerShdw blurRad="57150" rotWithShape="0" algn="bl" dir="5400000" dist="19050">
              <a:srgbClr val="000000">
                <a:alpha val="50000"/>
              </a:srgbClr>
            </a:outerShdw>
          </a:effectLst>
        </p:spPr>
      </p:pic>
      <p:sp>
        <p:nvSpPr>
          <p:cNvPr id="210" name="Google Shape;210;p31"/>
          <p:cNvSpPr txBox="1"/>
          <p:nvPr>
            <p:ph type="title"/>
          </p:nvPr>
        </p:nvSpPr>
        <p:spPr>
          <a:xfrm>
            <a:off x="311700" y="445025"/>
            <a:ext cx="703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Super Malicous Calc.exe</a:t>
            </a:r>
            <a:endParaRPr/>
          </a:p>
        </p:txBody>
      </p:sp>
      <p:cxnSp>
        <p:nvCxnSpPr>
          <p:cNvPr id="211" name="Google Shape;211;p31"/>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12" name="Google Shape;212;p31"/>
          <p:cNvPicPr preferRelativeResize="0"/>
          <p:nvPr/>
        </p:nvPicPr>
        <p:blipFill>
          <a:blip r:embed="rId5">
            <a:alphaModFix/>
          </a:blip>
          <a:stretch>
            <a:fillRect/>
          </a:stretch>
        </p:blipFill>
        <p:spPr>
          <a:xfrm>
            <a:off x="8117274" y="70225"/>
            <a:ext cx="955825" cy="94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467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Thomas Somerville</a:t>
            </a:r>
            <a:endParaRPr sz="2920"/>
          </a:p>
        </p:txBody>
      </p:sp>
      <p:sp>
        <p:nvSpPr>
          <p:cNvPr id="64" name="Google Shape;64;p14"/>
          <p:cNvSpPr txBox="1"/>
          <p:nvPr>
            <p:ph idx="1" type="body"/>
          </p:nvPr>
        </p:nvSpPr>
        <p:spPr>
          <a:xfrm>
            <a:off x="380725" y="1445150"/>
            <a:ext cx="4882200" cy="30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Security Researcher At Grimm</a:t>
            </a:r>
            <a:endParaRPr sz="1600"/>
          </a:p>
          <a:p>
            <a:pPr indent="0" lvl="0" marL="0" rtl="0" algn="l">
              <a:spcBef>
                <a:spcPts val="1200"/>
              </a:spcBef>
              <a:spcAft>
                <a:spcPts val="0"/>
              </a:spcAft>
              <a:buNone/>
            </a:pPr>
            <a:r>
              <a:rPr lang="en" sz="1600"/>
              <a:t>Traditional Blue Team / IT Background</a:t>
            </a:r>
            <a:endParaRPr sz="1600"/>
          </a:p>
          <a:p>
            <a:pPr indent="0" lvl="0" marL="0" rtl="0" algn="l">
              <a:spcBef>
                <a:spcPts val="1200"/>
              </a:spcBef>
              <a:spcAft>
                <a:spcPts val="0"/>
              </a:spcAft>
              <a:buNone/>
            </a:pPr>
            <a:r>
              <a:rPr lang="en" sz="1600"/>
              <a:t>Hobbies: </a:t>
            </a:r>
            <a:r>
              <a:rPr lang="en" sz="1600"/>
              <a:t>Woodworking</a:t>
            </a:r>
            <a:r>
              <a:rPr lang="en" sz="1600"/>
              <a:t> &amp; Gardening</a:t>
            </a:r>
            <a:endParaRPr sz="1600"/>
          </a:p>
          <a:p>
            <a:pPr indent="0" lvl="0" marL="0" rtl="0" algn="l">
              <a:spcBef>
                <a:spcPts val="1200"/>
              </a:spcBef>
              <a:spcAft>
                <a:spcPts val="0"/>
              </a:spcAft>
              <a:buNone/>
            </a:pPr>
            <a:r>
              <a:rPr lang="en" sz="1600"/>
              <a:t>Not Social Media To Put Here</a:t>
            </a:r>
            <a:endParaRPr sz="1600"/>
          </a:p>
          <a:p>
            <a:pPr indent="0" lvl="0" marL="0" rtl="0" algn="l">
              <a:spcBef>
                <a:spcPts val="1200"/>
              </a:spcBef>
              <a:spcAft>
                <a:spcPts val="0"/>
              </a:spcAft>
              <a:buNone/>
            </a:pPr>
            <a:br>
              <a:rPr lang="en" sz="1600"/>
            </a:br>
            <a:endParaRPr sz="1600"/>
          </a:p>
          <a:p>
            <a:pPr indent="0" lvl="0" marL="0" rtl="0" algn="l">
              <a:spcBef>
                <a:spcPts val="1200"/>
              </a:spcBef>
              <a:spcAft>
                <a:spcPts val="1600"/>
              </a:spcAft>
              <a:buNone/>
            </a:pPr>
            <a:r>
              <a:rPr lang="en" sz="1600"/>
              <a:t>Meet me in person to get my contact info!</a:t>
            </a:r>
            <a:endParaRPr sz="1600"/>
          </a:p>
        </p:txBody>
      </p:sp>
      <p:pic>
        <p:nvPicPr>
          <p:cNvPr id="65" name="Google Shape;65;p14"/>
          <p:cNvPicPr preferRelativeResize="0"/>
          <p:nvPr/>
        </p:nvPicPr>
        <p:blipFill>
          <a:blip r:embed="rId3">
            <a:alphaModFix/>
          </a:blip>
          <a:stretch>
            <a:fillRect/>
          </a:stretch>
        </p:blipFill>
        <p:spPr>
          <a:xfrm>
            <a:off x="5456246" y="445025"/>
            <a:ext cx="3126704" cy="4190751"/>
          </a:xfrm>
          <a:prstGeom prst="rect">
            <a:avLst/>
          </a:prstGeom>
          <a:noFill/>
          <a:ln>
            <a:noFill/>
          </a:ln>
          <a:effectLst>
            <a:outerShdw blurRad="57150" rotWithShape="0" algn="bl" dir="5400000" dist="19050">
              <a:srgbClr val="000000">
                <a:alpha val="50000"/>
              </a:srgbClr>
            </a:outerShdw>
          </a:effectLst>
        </p:spPr>
      </p:pic>
      <p:cxnSp>
        <p:nvCxnSpPr>
          <p:cNvPr id="66" name="Google Shape;66;p14"/>
          <p:cNvCxnSpPr/>
          <p:nvPr/>
        </p:nvCxnSpPr>
        <p:spPr>
          <a:xfrm>
            <a:off x="380725" y="1017725"/>
            <a:ext cx="39042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16" name="Shape 216"/>
        <p:cNvGrpSpPr/>
        <p:nvPr/>
      </p:nvGrpSpPr>
      <p:grpSpPr>
        <a:xfrm>
          <a:off x="0" y="0"/>
          <a:ext cx="0" cy="0"/>
          <a:chOff x="0" y="0"/>
          <a:chExt cx="0" cy="0"/>
        </a:xfrm>
      </p:grpSpPr>
      <p:pic>
        <p:nvPicPr>
          <p:cNvPr id="217" name="Google Shape;217;p32"/>
          <p:cNvPicPr preferRelativeResize="0"/>
          <p:nvPr/>
        </p:nvPicPr>
        <p:blipFill>
          <a:blip r:embed="rId3">
            <a:alphaModFix/>
          </a:blip>
          <a:stretch>
            <a:fillRect/>
          </a:stretch>
        </p:blipFill>
        <p:spPr>
          <a:xfrm>
            <a:off x="380725" y="2015191"/>
            <a:ext cx="7772400" cy="2992374"/>
          </a:xfrm>
          <a:prstGeom prst="rect">
            <a:avLst/>
          </a:prstGeom>
          <a:noFill/>
          <a:ln>
            <a:noFill/>
          </a:ln>
          <a:effectLst>
            <a:outerShdw blurRad="57150" rotWithShape="0" algn="bl" dir="5400000" dist="19050">
              <a:srgbClr val="000000">
                <a:alpha val="50000"/>
              </a:srgbClr>
            </a:outerShdw>
          </a:effectLst>
        </p:spPr>
      </p:pic>
      <p:sp>
        <p:nvSpPr>
          <p:cNvPr id="218" name="Google Shape;218;p32"/>
          <p:cNvSpPr txBox="1"/>
          <p:nvPr>
            <p:ph type="title"/>
          </p:nvPr>
        </p:nvSpPr>
        <p:spPr>
          <a:xfrm>
            <a:off x="311700" y="445025"/>
            <a:ext cx="688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Convert Binary To Encoded String</a:t>
            </a:r>
            <a:endParaRPr/>
          </a:p>
        </p:txBody>
      </p:sp>
      <p:cxnSp>
        <p:nvCxnSpPr>
          <p:cNvPr id="219" name="Google Shape;219;p32"/>
          <p:cNvCxnSpPr/>
          <p:nvPr/>
        </p:nvCxnSpPr>
        <p:spPr>
          <a:xfrm>
            <a:off x="380725" y="1017725"/>
            <a:ext cx="60597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20" name="Google Shape;220;p32"/>
          <p:cNvPicPr preferRelativeResize="0"/>
          <p:nvPr/>
        </p:nvPicPr>
        <p:blipFill>
          <a:blip r:embed="rId4">
            <a:alphaModFix/>
          </a:blip>
          <a:stretch>
            <a:fillRect/>
          </a:stretch>
        </p:blipFill>
        <p:spPr>
          <a:xfrm>
            <a:off x="8117274" y="70225"/>
            <a:ext cx="955825" cy="947500"/>
          </a:xfrm>
          <a:prstGeom prst="rect">
            <a:avLst/>
          </a:prstGeom>
          <a:noFill/>
          <a:ln>
            <a:noFill/>
          </a:ln>
        </p:spPr>
      </p:pic>
      <p:pic>
        <p:nvPicPr>
          <p:cNvPr id="221" name="Google Shape;221;p32"/>
          <p:cNvPicPr preferRelativeResize="0"/>
          <p:nvPr/>
        </p:nvPicPr>
        <p:blipFill>
          <a:blip r:embed="rId5">
            <a:alphaModFix/>
          </a:blip>
          <a:stretch>
            <a:fillRect/>
          </a:stretch>
        </p:blipFill>
        <p:spPr>
          <a:xfrm>
            <a:off x="380725" y="1141000"/>
            <a:ext cx="7772400" cy="82581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25" name="Shape 225"/>
        <p:cNvGrpSpPr/>
        <p:nvPr/>
      </p:nvGrpSpPr>
      <p:grpSpPr>
        <a:xfrm>
          <a:off x="0" y="0"/>
          <a:ext cx="0" cy="0"/>
          <a:chOff x="0" y="0"/>
          <a:chExt cx="0" cy="0"/>
        </a:xfrm>
      </p:grpSpPr>
      <p:pic>
        <p:nvPicPr>
          <p:cNvPr id="226" name="Google Shape;226;p33"/>
          <p:cNvPicPr preferRelativeResize="0"/>
          <p:nvPr/>
        </p:nvPicPr>
        <p:blipFill>
          <a:blip r:embed="rId3">
            <a:alphaModFix/>
          </a:blip>
          <a:stretch>
            <a:fillRect/>
          </a:stretch>
        </p:blipFill>
        <p:spPr>
          <a:xfrm>
            <a:off x="380725" y="1365100"/>
            <a:ext cx="8229600" cy="683057"/>
          </a:xfrm>
          <a:prstGeom prst="rect">
            <a:avLst/>
          </a:prstGeom>
          <a:noFill/>
          <a:ln>
            <a:noFill/>
          </a:ln>
          <a:effectLst>
            <a:outerShdw blurRad="57150" rotWithShape="0" algn="bl" dir="5400000" dist="19050">
              <a:srgbClr val="000000">
                <a:alpha val="50000"/>
              </a:srgbClr>
            </a:outerShdw>
          </a:effectLst>
        </p:spPr>
      </p:pic>
      <p:pic>
        <p:nvPicPr>
          <p:cNvPr id="227" name="Google Shape;227;p33"/>
          <p:cNvPicPr preferRelativeResize="0"/>
          <p:nvPr/>
        </p:nvPicPr>
        <p:blipFill>
          <a:blip r:embed="rId4">
            <a:alphaModFix/>
          </a:blip>
          <a:stretch>
            <a:fillRect/>
          </a:stretch>
        </p:blipFill>
        <p:spPr>
          <a:xfrm>
            <a:off x="380713" y="2252988"/>
            <a:ext cx="7315200" cy="2759471"/>
          </a:xfrm>
          <a:prstGeom prst="rect">
            <a:avLst/>
          </a:prstGeom>
          <a:noFill/>
          <a:ln>
            <a:noFill/>
          </a:ln>
          <a:effectLst>
            <a:outerShdw blurRad="57150" rotWithShape="0" algn="bl" dir="5400000" dist="19050">
              <a:srgbClr val="000000">
                <a:alpha val="50000"/>
              </a:srgbClr>
            </a:outerShdw>
          </a:effectLst>
        </p:spPr>
      </p:pic>
      <p:sp>
        <p:nvSpPr>
          <p:cNvPr id="228" name="Google Shape;228;p33"/>
          <p:cNvSpPr txBox="1"/>
          <p:nvPr>
            <p:ph type="title"/>
          </p:nvPr>
        </p:nvSpPr>
        <p:spPr>
          <a:xfrm>
            <a:off x="311700" y="445025"/>
            <a:ext cx="747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Placing The Binary Into A RegKey </a:t>
            </a:r>
            <a:endParaRPr/>
          </a:p>
        </p:txBody>
      </p:sp>
      <p:cxnSp>
        <p:nvCxnSpPr>
          <p:cNvPr id="229" name="Google Shape;229;p33"/>
          <p:cNvCxnSpPr/>
          <p:nvPr/>
        </p:nvCxnSpPr>
        <p:spPr>
          <a:xfrm>
            <a:off x="380725" y="1017725"/>
            <a:ext cx="60747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30" name="Google Shape;230;p33"/>
          <p:cNvPicPr preferRelativeResize="0"/>
          <p:nvPr/>
        </p:nvPicPr>
        <p:blipFill>
          <a:blip r:embed="rId5">
            <a:alphaModFix/>
          </a:blip>
          <a:stretch>
            <a:fillRect/>
          </a:stretch>
        </p:blipFill>
        <p:spPr>
          <a:xfrm>
            <a:off x="8117274" y="70225"/>
            <a:ext cx="955825" cy="94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3">
            <a:alphaModFix/>
          </a:blip>
          <a:stretch>
            <a:fillRect/>
          </a:stretch>
        </p:blipFill>
        <p:spPr>
          <a:xfrm>
            <a:off x="380725" y="1130725"/>
            <a:ext cx="4663439" cy="3581522"/>
          </a:xfrm>
          <a:prstGeom prst="rect">
            <a:avLst/>
          </a:prstGeom>
          <a:noFill/>
          <a:ln>
            <a:noFill/>
          </a:ln>
          <a:effectLst>
            <a:outerShdw blurRad="57150" rotWithShape="0" algn="bl" dir="5400000" dist="19050">
              <a:srgbClr val="000000">
                <a:alpha val="50000"/>
              </a:srgbClr>
            </a:outerShdw>
          </a:effectLst>
        </p:spPr>
      </p:pic>
      <p:pic>
        <p:nvPicPr>
          <p:cNvPr id="236" name="Google Shape;236;p34"/>
          <p:cNvPicPr preferRelativeResize="0"/>
          <p:nvPr/>
        </p:nvPicPr>
        <p:blipFill>
          <a:blip r:embed="rId4">
            <a:alphaModFix/>
          </a:blip>
          <a:stretch>
            <a:fillRect/>
          </a:stretch>
        </p:blipFill>
        <p:spPr>
          <a:xfrm>
            <a:off x="380725" y="4747320"/>
            <a:ext cx="8229601" cy="335542"/>
          </a:xfrm>
          <a:prstGeom prst="rect">
            <a:avLst/>
          </a:prstGeom>
          <a:noFill/>
          <a:ln>
            <a:noFill/>
          </a:ln>
        </p:spPr>
      </p:pic>
      <p:pic>
        <p:nvPicPr>
          <p:cNvPr id="237" name="Google Shape;237;p34"/>
          <p:cNvPicPr preferRelativeResize="0"/>
          <p:nvPr/>
        </p:nvPicPr>
        <p:blipFill>
          <a:blip r:embed="rId5">
            <a:alphaModFix/>
          </a:blip>
          <a:stretch>
            <a:fillRect/>
          </a:stretch>
        </p:blipFill>
        <p:spPr>
          <a:xfrm>
            <a:off x="5330670" y="1383225"/>
            <a:ext cx="2488700" cy="3076525"/>
          </a:xfrm>
          <a:prstGeom prst="rect">
            <a:avLst/>
          </a:prstGeom>
          <a:noFill/>
          <a:ln>
            <a:noFill/>
          </a:ln>
          <a:effectLst>
            <a:outerShdw blurRad="57150" rotWithShape="0" algn="bl" dir="5400000" dist="19050">
              <a:srgbClr val="000000">
                <a:alpha val="50000"/>
              </a:srgbClr>
            </a:outerShdw>
          </a:effectLst>
        </p:spPr>
      </p:pic>
      <p:sp>
        <p:nvSpPr>
          <p:cNvPr id="238" name="Google Shape;238;p34"/>
          <p:cNvSpPr txBox="1"/>
          <p:nvPr>
            <p:ph type="title"/>
          </p:nvPr>
        </p:nvSpPr>
        <p:spPr>
          <a:xfrm>
            <a:off x="311700" y="445025"/>
            <a:ext cx="738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a:t>
            </a:r>
            <a:r>
              <a:rPr lang="en"/>
              <a:t>Execute Binary Stored In RegKey</a:t>
            </a:r>
            <a:endParaRPr/>
          </a:p>
          <a:p>
            <a:pPr indent="0" lvl="0" marL="0" rtl="0" algn="l">
              <a:spcBef>
                <a:spcPts val="0"/>
              </a:spcBef>
              <a:spcAft>
                <a:spcPts val="0"/>
              </a:spcAft>
              <a:buNone/>
            </a:pPr>
            <a:r>
              <a:t/>
            </a:r>
            <a:endParaRPr/>
          </a:p>
        </p:txBody>
      </p:sp>
      <p:cxnSp>
        <p:nvCxnSpPr>
          <p:cNvPr id="239" name="Google Shape;239;p34"/>
          <p:cNvCxnSpPr/>
          <p:nvPr/>
        </p:nvCxnSpPr>
        <p:spPr>
          <a:xfrm>
            <a:off x="380725" y="1017725"/>
            <a:ext cx="60450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40" name="Google Shape;240;p34"/>
          <p:cNvPicPr preferRelativeResize="0"/>
          <p:nvPr/>
        </p:nvPicPr>
        <p:blipFill>
          <a:blip r:embed="rId6">
            <a:alphaModFix/>
          </a:blip>
          <a:stretch>
            <a:fillRect/>
          </a:stretch>
        </p:blipFill>
        <p:spPr>
          <a:xfrm>
            <a:off x="8117274" y="70225"/>
            <a:ext cx="955825" cy="94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44" name="Shape 244"/>
        <p:cNvGrpSpPr/>
        <p:nvPr/>
      </p:nvGrpSpPr>
      <p:grpSpPr>
        <a:xfrm>
          <a:off x="0" y="0"/>
          <a:ext cx="0" cy="0"/>
          <a:chOff x="0" y="0"/>
          <a:chExt cx="0" cy="0"/>
        </a:xfrm>
      </p:grpSpPr>
      <p:pic>
        <p:nvPicPr>
          <p:cNvPr id="245" name="Google Shape;245;p35"/>
          <p:cNvPicPr preferRelativeResize="0"/>
          <p:nvPr/>
        </p:nvPicPr>
        <p:blipFill>
          <a:blip r:embed="rId3">
            <a:alphaModFix/>
          </a:blip>
          <a:stretch>
            <a:fillRect/>
          </a:stretch>
        </p:blipFill>
        <p:spPr>
          <a:xfrm>
            <a:off x="380725" y="1122050"/>
            <a:ext cx="4559875" cy="3857900"/>
          </a:xfrm>
          <a:prstGeom prst="rect">
            <a:avLst/>
          </a:prstGeom>
          <a:noFill/>
          <a:ln>
            <a:noFill/>
          </a:ln>
          <a:effectLst>
            <a:outerShdw blurRad="57150" rotWithShape="0" algn="bl" dir="5400000" dist="19050">
              <a:srgbClr val="000000">
                <a:alpha val="50000"/>
              </a:srgbClr>
            </a:outerShdw>
          </a:effectLst>
        </p:spPr>
      </p:pic>
      <p:sp>
        <p:nvSpPr>
          <p:cNvPr id="246" name="Google Shape;246;p35"/>
          <p:cNvSpPr txBox="1"/>
          <p:nvPr>
            <p:ph type="title"/>
          </p:nvPr>
        </p:nvSpPr>
        <p:spPr>
          <a:xfrm>
            <a:off x="311700" y="445025"/>
            <a:ext cx="703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Creating The DLL To Inject</a:t>
            </a:r>
            <a:endParaRPr/>
          </a:p>
        </p:txBody>
      </p:sp>
      <p:cxnSp>
        <p:nvCxnSpPr>
          <p:cNvPr id="247" name="Google Shape;247;p35"/>
          <p:cNvCxnSpPr/>
          <p:nvPr/>
        </p:nvCxnSpPr>
        <p:spPr>
          <a:xfrm>
            <a:off x="380725" y="1017725"/>
            <a:ext cx="513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48" name="Google Shape;248;p35"/>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52" name="Shape 252"/>
        <p:cNvGrpSpPr/>
        <p:nvPr/>
      </p:nvGrpSpPr>
      <p:grpSpPr>
        <a:xfrm>
          <a:off x="0" y="0"/>
          <a:ext cx="0" cy="0"/>
          <a:chOff x="0" y="0"/>
          <a:chExt cx="0" cy="0"/>
        </a:xfrm>
      </p:grpSpPr>
      <p:pic>
        <p:nvPicPr>
          <p:cNvPr id="253" name="Google Shape;253;p36"/>
          <p:cNvPicPr preferRelativeResize="0"/>
          <p:nvPr/>
        </p:nvPicPr>
        <p:blipFill>
          <a:blip r:embed="rId3">
            <a:alphaModFix/>
          </a:blip>
          <a:stretch>
            <a:fillRect/>
          </a:stretch>
        </p:blipFill>
        <p:spPr>
          <a:xfrm>
            <a:off x="380725" y="1153050"/>
            <a:ext cx="5672200" cy="3877600"/>
          </a:xfrm>
          <a:prstGeom prst="rect">
            <a:avLst/>
          </a:prstGeom>
          <a:noFill/>
          <a:ln>
            <a:noFill/>
          </a:ln>
          <a:effectLst>
            <a:outerShdw blurRad="57150" rotWithShape="0" algn="bl" dir="5400000" dist="19050">
              <a:srgbClr val="000000">
                <a:alpha val="50000"/>
              </a:srgbClr>
            </a:outerShdw>
          </a:effectLst>
        </p:spPr>
      </p:pic>
      <p:sp>
        <p:nvSpPr>
          <p:cNvPr id="254" name="Google Shape;254;p36"/>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Testing The DLL</a:t>
            </a:r>
            <a:endParaRPr/>
          </a:p>
        </p:txBody>
      </p:sp>
      <p:cxnSp>
        <p:nvCxnSpPr>
          <p:cNvPr id="255" name="Google Shape;255;p36"/>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56" name="Google Shape;256;p36"/>
          <p:cNvPicPr preferRelativeResize="0"/>
          <p:nvPr/>
        </p:nvPicPr>
        <p:blipFill>
          <a:blip r:embed="rId4">
            <a:alphaModFix/>
          </a:blip>
          <a:stretch>
            <a:fillRect/>
          </a:stretch>
        </p:blipFill>
        <p:spPr>
          <a:xfrm>
            <a:off x="8117274" y="70225"/>
            <a:ext cx="955825" cy="947500"/>
          </a:xfrm>
          <a:prstGeom prst="rect">
            <a:avLst/>
          </a:prstGeom>
          <a:noFill/>
          <a:ln>
            <a:noFill/>
          </a:ln>
        </p:spPr>
      </p:pic>
      <p:cxnSp>
        <p:nvCxnSpPr>
          <p:cNvPr id="257" name="Google Shape;257;p36"/>
          <p:cNvCxnSpPr/>
          <p:nvPr/>
        </p:nvCxnSpPr>
        <p:spPr>
          <a:xfrm flipH="1" rot="10800000">
            <a:off x="2303725" y="2034525"/>
            <a:ext cx="963900" cy="446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61" name="Shape 261"/>
        <p:cNvGrpSpPr/>
        <p:nvPr/>
      </p:nvGrpSpPr>
      <p:grpSpPr>
        <a:xfrm>
          <a:off x="0" y="0"/>
          <a:ext cx="0" cy="0"/>
          <a:chOff x="0" y="0"/>
          <a:chExt cx="0" cy="0"/>
        </a:xfrm>
      </p:grpSpPr>
      <p:sp>
        <p:nvSpPr>
          <p:cNvPr id="262" name="Google Shape;262;p37"/>
          <p:cNvSpPr txBox="1"/>
          <p:nvPr>
            <p:ph type="title"/>
          </p:nvPr>
        </p:nvSpPr>
        <p:spPr>
          <a:xfrm>
            <a:off x="279900" y="4626925"/>
            <a:ext cx="85842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https://docs.microsoft.com/en-us/windows-hardware/get-started/adk-install</a:t>
            </a:r>
            <a:endParaRPr sz="2000"/>
          </a:p>
        </p:txBody>
      </p:sp>
      <p:pic>
        <p:nvPicPr>
          <p:cNvPr id="263" name="Google Shape;263;p37"/>
          <p:cNvPicPr preferRelativeResize="0"/>
          <p:nvPr/>
        </p:nvPicPr>
        <p:blipFill>
          <a:blip r:embed="rId3">
            <a:alphaModFix/>
          </a:blip>
          <a:stretch>
            <a:fillRect/>
          </a:stretch>
        </p:blipFill>
        <p:spPr>
          <a:xfrm>
            <a:off x="5577850" y="1692850"/>
            <a:ext cx="2857500" cy="2409825"/>
          </a:xfrm>
          <a:prstGeom prst="rect">
            <a:avLst/>
          </a:prstGeom>
          <a:noFill/>
          <a:ln>
            <a:noFill/>
          </a:ln>
          <a:effectLst>
            <a:outerShdw blurRad="57150" rotWithShape="0" algn="bl" dir="5400000" dist="19050">
              <a:srgbClr val="000000">
                <a:alpha val="50000"/>
              </a:srgbClr>
            </a:outerShdw>
          </a:effectLst>
        </p:spPr>
      </p:pic>
      <p:pic>
        <p:nvPicPr>
          <p:cNvPr id="264" name="Google Shape;264;p37"/>
          <p:cNvPicPr preferRelativeResize="0"/>
          <p:nvPr/>
        </p:nvPicPr>
        <p:blipFill>
          <a:blip r:embed="rId4">
            <a:alphaModFix/>
          </a:blip>
          <a:stretch>
            <a:fillRect/>
          </a:stretch>
        </p:blipFill>
        <p:spPr>
          <a:xfrm>
            <a:off x="380725" y="1168625"/>
            <a:ext cx="4680724" cy="3458300"/>
          </a:xfrm>
          <a:prstGeom prst="rect">
            <a:avLst/>
          </a:prstGeom>
          <a:noFill/>
          <a:ln>
            <a:noFill/>
          </a:ln>
          <a:effectLst>
            <a:outerShdw blurRad="57150" rotWithShape="0" algn="bl" dir="5400000" dist="19050">
              <a:srgbClr val="000000">
                <a:alpha val="50000"/>
              </a:srgbClr>
            </a:outerShdw>
          </a:effectLst>
        </p:spPr>
      </p:pic>
      <p:sp>
        <p:nvSpPr>
          <p:cNvPr id="265" name="Google Shape;265;p37"/>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Install MS ADK</a:t>
            </a:r>
            <a:endParaRPr/>
          </a:p>
        </p:txBody>
      </p:sp>
      <p:cxnSp>
        <p:nvCxnSpPr>
          <p:cNvPr id="266" name="Google Shape;266;p37"/>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67" name="Google Shape;267;p37"/>
          <p:cNvPicPr preferRelativeResize="0"/>
          <p:nvPr/>
        </p:nvPicPr>
        <p:blipFill>
          <a:blip r:embed="rId5">
            <a:alphaModFix/>
          </a:blip>
          <a:stretch>
            <a:fillRect/>
          </a:stretch>
        </p:blipFill>
        <p:spPr>
          <a:xfrm>
            <a:off x="8117274" y="70225"/>
            <a:ext cx="955825" cy="94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Creating The Shim</a:t>
            </a:r>
            <a:endParaRPr/>
          </a:p>
        </p:txBody>
      </p:sp>
      <p:cxnSp>
        <p:nvCxnSpPr>
          <p:cNvPr id="273" name="Google Shape;273;p38"/>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74" name="Google Shape;274;p38"/>
          <p:cNvPicPr preferRelativeResize="0"/>
          <p:nvPr/>
        </p:nvPicPr>
        <p:blipFill>
          <a:blip r:embed="rId3">
            <a:alphaModFix/>
          </a:blip>
          <a:stretch>
            <a:fillRect/>
          </a:stretch>
        </p:blipFill>
        <p:spPr>
          <a:xfrm>
            <a:off x="8117274" y="70225"/>
            <a:ext cx="955825" cy="947500"/>
          </a:xfrm>
          <a:prstGeom prst="rect">
            <a:avLst/>
          </a:prstGeom>
          <a:noFill/>
          <a:ln>
            <a:noFill/>
          </a:ln>
        </p:spPr>
      </p:pic>
      <p:pic>
        <p:nvPicPr>
          <p:cNvPr id="275" name="Google Shape;275;p38" title="grrcondemo.mkv">
            <a:hlinkClick r:id="rId4"/>
          </p:cNvPr>
          <p:cNvPicPr preferRelativeResize="0"/>
          <p:nvPr/>
        </p:nvPicPr>
        <p:blipFill>
          <a:blip r:embed="rId5">
            <a:alphaModFix/>
          </a:blip>
          <a:stretch>
            <a:fillRect/>
          </a:stretch>
        </p:blipFill>
        <p:spPr>
          <a:xfrm>
            <a:off x="311700" y="1093925"/>
            <a:ext cx="5255400" cy="394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1283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From Binary On Disk To B64 String</a:t>
            </a:r>
            <a:endParaRPr sz="2000"/>
          </a:p>
        </p:txBody>
      </p:sp>
      <p:pic>
        <p:nvPicPr>
          <p:cNvPr id="281" name="Google Shape;281;p39"/>
          <p:cNvPicPr preferRelativeResize="0"/>
          <p:nvPr/>
        </p:nvPicPr>
        <p:blipFill>
          <a:blip r:embed="rId3">
            <a:alphaModFix/>
          </a:blip>
          <a:stretch>
            <a:fillRect/>
          </a:stretch>
        </p:blipFill>
        <p:spPr>
          <a:xfrm>
            <a:off x="380725" y="1779725"/>
            <a:ext cx="8229600" cy="697573"/>
          </a:xfrm>
          <a:prstGeom prst="rect">
            <a:avLst/>
          </a:prstGeom>
          <a:noFill/>
          <a:ln>
            <a:noFill/>
          </a:ln>
          <a:effectLst>
            <a:outerShdw blurRad="57150" rotWithShape="0" algn="bl" dir="5400000" dist="19050">
              <a:srgbClr val="000000">
                <a:alpha val="50000"/>
              </a:srgbClr>
            </a:outerShdw>
          </a:effectLst>
        </p:spPr>
      </p:pic>
      <p:pic>
        <p:nvPicPr>
          <p:cNvPr id="282" name="Google Shape;282;p39"/>
          <p:cNvPicPr preferRelativeResize="0"/>
          <p:nvPr/>
        </p:nvPicPr>
        <p:blipFill>
          <a:blip r:embed="rId4">
            <a:alphaModFix/>
          </a:blip>
          <a:stretch>
            <a:fillRect/>
          </a:stretch>
        </p:blipFill>
        <p:spPr>
          <a:xfrm>
            <a:off x="380725" y="3836491"/>
            <a:ext cx="8229600" cy="415012"/>
          </a:xfrm>
          <a:prstGeom prst="rect">
            <a:avLst/>
          </a:prstGeom>
          <a:noFill/>
          <a:ln>
            <a:noFill/>
          </a:ln>
          <a:effectLst>
            <a:outerShdw blurRad="57150" rotWithShape="0" algn="bl" dir="5400000" dist="19050">
              <a:srgbClr val="000000">
                <a:alpha val="50000"/>
              </a:srgbClr>
            </a:outerShdw>
          </a:effectLst>
        </p:spPr>
      </p:pic>
      <p:sp>
        <p:nvSpPr>
          <p:cNvPr id="283" name="Google Shape;283;p39"/>
          <p:cNvSpPr txBox="1"/>
          <p:nvPr>
            <p:ph type="title"/>
          </p:nvPr>
        </p:nvSpPr>
        <p:spPr>
          <a:xfrm>
            <a:off x="311700" y="3342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From B64 String to Binary On Disk</a:t>
            </a:r>
            <a:endParaRPr sz="2000"/>
          </a:p>
        </p:txBody>
      </p:sp>
      <p:sp>
        <p:nvSpPr>
          <p:cNvPr id="284" name="Google Shape;284;p39"/>
          <p:cNvSpPr txBox="1"/>
          <p:nvPr>
            <p:ph type="title"/>
          </p:nvPr>
        </p:nvSpPr>
        <p:spPr>
          <a:xfrm>
            <a:off x="311700" y="445025"/>
            <a:ext cx="722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Converting Binaries To Portable Strings</a:t>
            </a:r>
            <a:endParaRPr/>
          </a:p>
        </p:txBody>
      </p:sp>
      <p:cxnSp>
        <p:nvCxnSpPr>
          <p:cNvPr id="285" name="Google Shape;285;p39"/>
          <p:cNvCxnSpPr/>
          <p:nvPr/>
        </p:nvCxnSpPr>
        <p:spPr>
          <a:xfrm>
            <a:off x="380725" y="1017725"/>
            <a:ext cx="68499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86" name="Google Shape;286;p39"/>
          <p:cNvPicPr preferRelativeResize="0"/>
          <p:nvPr/>
        </p:nvPicPr>
        <p:blipFill>
          <a:blip r:embed="rId5">
            <a:alphaModFix/>
          </a:blip>
          <a:stretch>
            <a:fillRect/>
          </a:stretch>
        </p:blipFill>
        <p:spPr>
          <a:xfrm>
            <a:off x="8117274" y="70225"/>
            <a:ext cx="955825" cy="947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90" name="Shape 290"/>
        <p:cNvGrpSpPr/>
        <p:nvPr/>
      </p:nvGrpSpPr>
      <p:grpSpPr>
        <a:xfrm>
          <a:off x="0" y="0"/>
          <a:ext cx="0" cy="0"/>
          <a:chOff x="0" y="0"/>
          <a:chExt cx="0" cy="0"/>
        </a:xfrm>
      </p:grpSpPr>
      <p:pic>
        <p:nvPicPr>
          <p:cNvPr id="291" name="Google Shape;291;p40"/>
          <p:cNvPicPr preferRelativeResize="0"/>
          <p:nvPr/>
        </p:nvPicPr>
        <p:blipFill>
          <a:blip r:embed="rId3">
            <a:alphaModFix/>
          </a:blip>
          <a:stretch>
            <a:fillRect/>
          </a:stretch>
        </p:blipFill>
        <p:spPr>
          <a:xfrm>
            <a:off x="380725" y="2150125"/>
            <a:ext cx="8229599" cy="2084609"/>
          </a:xfrm>
          <a:prstGeom prst="rect">
            <a:avLst/>
          </a:prstGeom>
          <a:noFill/>
          <a:ln>
            <a:noFill/>
          </a:ln>
          <a:effectLst>
            <a:outerShdw blurRad="57150" rotWithShape="0" algn="bl" dir="5400000" dist="19050">
              <a:srgbClr val="000000">
                <a:alpha val="50000"/>
              </a:srgbClr>
            </a:outerShdw>
          </a:effectLst>
        </p:spPr>
      </p:pic>
      <p:sp>
        <p:nvSpPr>
          <p:cNvPr id="292" name="Google Shape;292;p40"/>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The Final Script</a:t>
            </a:r>
            <a:endParaRPr/>
          </a:p>
        </p:txBody>
      </p:sp>
      <p:cxnSp>
        <p:nvCxnSpPr>
          <p:cNvPr id="293" name="Google Shape;293;p40"/>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94" name="Google Shape;294;p40"/>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298" name="Shape 298"/>
        <p:cNvGrpSpPr/>
        <p:nvPr/>
      </p:nvGrpSpPr>
      <p:grpSpPr>
        <a:xfrm>
          <a:off x="0" y="0"/>
          <a:ext cx="0" cy="0"/>
          <a:chOff x="0" y="0"/>
          <a:chExt cx="0" cy="0"/>
        </a:xfrm>
      </p:grpSpPr>
      <p:pic>
        <p:nvPicPr>
          <p:cNvPr id="299" name="Google Shape;299;p41"/>
          <p:cNvPicPr preferRelativeResize="0"/>
          <p:nvPr/>
        </p:nvPicPr>
        <p:blipFill>
          <a:blip r:embed="rId3">
            <a:alphaModFix/>
          </a:blip>
          <a:stretch>
            <a:fillRect/>
          </a:stretch>
        </p:blipFill>
        <p:spPr>
          <a:xfrm>
            <a:off x="380737" y="1137476"/>
            <a:ext cx="7121424" cy="3848400"/>
          </a:xfrm>
          <a:prstGeom prst="rect">
            <a:avLst/>
          </a:prstGeom>
          <a:noFill/>
          <a:ln>
            <a:noFill/>
          </a:ln>
          <a:effectLst>
            <a:outerShdw blurRad="57150" rotWithShape="0" algn="bl" dir="5400000" dist="19050">
              <a:srgbClr val="000000">
                <a:alpha val="50000"/>
              </a:srgbClr>
            </a:outerShdw>
          </a:effectLst>
        </p:spPr>
      </p:pic>
      <p:sp>
        <p:nvSpPr>
          <p:cNvPr id="300" name="Google Shape;300;p41"/>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301" name="Google Shape;301;p41"/>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02" name="Google Shape;302;p41"/>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577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and Why? - Where We Were At</a:t>
            </a:r>
            <a:endParaRPr/>
          </a:p>
        </p:txBody>
      </p:sp>
      <p:sp>
        <p:nvSpPr>
          <p:cNvPr id="72" name="Google Shape;72;p15"/>
          <p:cNvSpPr txBox="1"/>
          <p:nvPr>
            <p:ph idx="1" type="body"/>
          </p:nvPr>
        </p:nvSpPr>
        <p:spPr>
          <a:xfrm>
            <a:off x="311700" y="1152475"/>
            <a:ext cx="532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Sitting Pretty...</a:t>
            </a:r>
            <a:endParaRPr/>
          </a:p>
          <a:p>
            <a:pPr indent="0" lvl="0" marL="0" rtl="0" algn="l">
              <a:spcBef>
                <a:spcPts val="1200"/>
              </a:spcBef>
              <a:spcAft>
                <a:spcPts val="0"/>
              </a:spcAft>
              <a:buNone/>
            </a:pPr>
            <a:r>
              <a:rPr lang="en"/>
              <a:t>What’s Next?</a:t>
            </a:r>
            <a:endParaRPr/>
          </a:p>
          <a:p>
            <a:pPr indent="0" lvl="0" marL="0" rtl="0" algn="l">
              <a:spcBef>
                <a:spcPts val="1200"/>
              </a:spcBef>
              <a:spcAft>
                <a:spcPts val="0"/>
              </a:spcAft>
              <a:buNone/>
            </a:pPr>
            <a:r>
              <a:rPr lang="en"/>
              <a:t>Intersection of nothing, and fully dedicated team(s)</a:t>
            </a:r>
            <a:endParaRPr/>
          </a:p>
          <a:p>
            <a:pPr indent="0" lvl="0" marL="0" rtl="0" algn="l">
              <a:spcBef>
                <a:spcPts val="120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7414600" y="230175"/>
            <a:ext cx="1486575" cy="1165825"/>
          </a:xfrm>
          <a:prstGeom prst="rect">
            <a:avLst/>
          </a:prstGeom>
          <a:noFill/>
          <a:ln>
            <a:noFill/>
          </a:ln>
        </p:spPr>
      </p:pic>
      <p:cxnSp>
        <p:nvCxnSpPr>
          <p:cNvPr id="74" name="Google Shape;74;p15"/>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306" name="Shape 306"/>
        <p:cNvGrpSpPr/>
        <p:nvPr/>
      </p:nvGrpSpPr>
      <p:grpSpPr>
        <a:xfrm>
          <a:off x="0" y="0"/>
          <a:ext cx="0" cy="0"/>
          <a:chOff x="0" y="0"/>
          <a:chExt cx="0" cy="0"/>
        </a:xfrm>
      </p:grpSpPr>
      <p:pic>
        <p:nvPicPr>
          <p:cNvPr id="307" name="Google Shape;307;p42"/>
          <p:cNvPicPr preferRelativeResize="0"/>
          <p:nvPr/>
        </p:nvPicPr>
        <p:blipFill>
          <a:blip r:embed="rId3">
            <a:alphaModFix/>
          </a:blip>
          <a:stretch>
            <a:fillRect/>
          </a:stretch>
        </p:blipFill>
        <p:spPr>
          <a:xfrm>
            <a:off x="380722" y="1163000"/>
            <a:ext cx="3322375" cy="3817450"/>
          </a:xfrm>
          <a:prstGeom prst="rect">
            <a:avLst/>
          </a:prstGeom>
          <a:noFill/>
          <a:ln>
            <a:noFill/>
          </a:ln>
          <a:effectLst>
            <a:outerShdw blurRad="57150" rotWithShape="0" algn="bl" dir="5400000" dist="19050">
              <a:srgbClr val="000000">
                <a:alpha val="50000"/>
              </a:srgbClr>
            </a:outerShdw>
          </a:effectLst>
        </p:spPr>
      </p:pic>
      <p:sp>
        <p:nvSpPr>
          <p:cNvPr id="308" name="Google Shape;308;p42"/>
          <p:cNvSpPr txBox="1"/>
          <p:nvPr>
            <p:ph type="title"/>
          </p:nvPr>
        </p:nvSpPr>
        <p:spPr>
          <a:xfrm>
            <a:off x="311700" y="445025"/>
            <a:ext cx="554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 - Now Go Run In Prod</a:t>
            </a:r>
            <a:endParaRPr/>
          </a:p>
        </p:txBody>
      </p:sp>
      <p:cxnSp>
        <p:nvCxnSpPr>
          <p:cNvPr id="309" name="Google Shape;309;p42"/>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10" name="Google Shape;310;p42"/>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D9EEB"/>
            </a:gs>
            <a:gs pos="31000">
              <a:srgbClr val="6D9EEB"/>
            </a:gs>
            <a:gs pos="80000">
              <a:schemeClr val="lt1"/>
            </a:gs>
            <a:gs pos="100000">
              <a:schemeClr val="lt1"/>
            </a:gs>
          </a:gsLst>
          <a:lin ang="18599929" scaled="0"/>
        </a:gradFill>
      </p:bgPr>
    </p:bg>
    <p:spTree>
      <p:nvGrpSpPr>
        <p:cNvPr id="314" name="Shape 314"/>
        <p:cNvGrpSpPr/>
        <p:nvPr/>
      </p:nvGrpSpPr>
      <p:grpSpPr>
        <a:xfrm>
          <a:off x="0" y="0"/>
          <a:ext cx="0" cy="0"/>
          <a:chOff x="0" y="0"/>
          <a:chExt cx="0" cy="0"/>
        </a:xfrm>
      </p:grpSpPr>
      <p:sp>
        <p:nvSpPr>
          <p:cNvPr id="315" name="Google Shape;315;p43"/>
          <p:cNvSpPr txBox="1"/>
          <p:nvPr>
            <p:ph type="title"/>
          </p:nvPr>
        </p:nvSpPr>
        <p:spPr>
          <a:xfrm>
            <a:off x="311700" y="445025"/>
            <a:ext cx="8492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Threat Hunting</a:t>
            </a:r>
            <a:endParaRPr/>
          </a:p>
        </p:txBody>
      </p:sp>
      <p:cxnSp>
        <p:nvCxnSpPr>
          <p:cNvPr id="316" name="Google Shape;316;p43"/>
          <p:cNvCxnSpPr/>
          <p:nvPr/>
        </p:nvCxnSpPr>
        <p:spPr>
          <a:xfrm>
            <a:off x="380725" y="1017725"/>
            <a:ext cx="8423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17" name="Google Shape;317;p43"/>
          <p:cNvPicPr preferRelativeResize="0"/>
          <p:nvPr/>
        </p:nvPicPr>
        <p:blipFill>
          <a:blip r:embed="rId3">
            <a:alphaModFix/>
          </a:blip>
          <a:stretch>
            <a:fillRect/>
          </a:stretch>
        </p:blipFill>
        <p:spPr>
          <a:xfrm>
            <a:off x="2585450" y="1163550"/>
            <a:ext cx="3894825" cy="386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D9EEB"/>
            </a:gs>
            <a:gs pos="31000">
              <a:srgbClr val="6D9EEB"/>
            </a:gs>
            <a:gs pos="80000">
              <a:schemeClr val="lt1"/>
            </a:gs>
            <a:gs pos="100000">
              <a:schemeClr val="lt1"/>
            </a:gs>
          </a:gsLst>
          <a:lin ang="18599929" scaled="0"/>
        </a:gradFill>
      </p:bgPr>
    </p:bg>
    <p:spTree>
      <p:nvGrpSpPr>
        <p:cNvPr id="321" name="Shape 321"/>
        <p:cNvGrpSpPr/>
        <p:nvPr/>
      </p:nvGrpSpPr>
      <p:grpSpPr>
        <a:xfrm>
          <a:off x="0" y="0"/>
          <a:ext cx="0" cy="0"/>
          <a:chOff x="0" y="0"/>
          <a:chExt cx="0" cy="0"/>
        </a:xfrm>
      </p:grpSpPr>
      <p:sp>
        <p:nvSpPr>
          <p:cNvPr id="322" name="Google Shape;322;p44"/>
          <p:cNvSpPr txBox="1"/>
          <p:nvPr>
            <p:ph type="title"/>
          </p:nvPr>
        </p:nvSpPr>
        <p:spPr>
          <a:xfrm>
            <a:off x="311700" y="445025"/>
            <a:ext cx="8492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Threat Hunting</a:t>
            </a:r>
            <a:endParaRPr/>
          </a:p>
        </p:txBody>
      </p:sp>
      <p:cxnSp>
        <p:nvCxnSpPr>
          <p:cNvPr id="323" name="Google Shape;323;p44"/>
          <p:cNvCxnSpPr/>
          <p:nvPr/>
        </p:nvCxnSpPr>
        <p:spPr>
          <a:xfrm>
            <a:off x="380725" y="1017725"/>
            <a:ext cx="8423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24" name="Google Shape;324;p44"/>
          <p:cNvPicPr preferRelativeResize="0"/>
          <p:nvPr/>
        </p:nvPicPr>
        <p:blipFill>
          <a:blip r:embed="rId3">
            <a:alphaModFix/>
          </a:blip>
          <a:stretch>
            <a:fillRect/>
          </a:stretch>
        </p:blipFill>
        <p:spPr>
          <a:xfrm>
            <a:off x="152400" y="1170125"/>
            <a:ext cx="8839204" cy="347439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D9EEB"/>
            </a:gs>
            <a:gs pos="31000">
              <a:srgbClr val="6D9EEB"/>
            </a:gs>
            <a:gs pos="80000">
              <a:schemeClr val="lt1"/>
            </a:gs>
            <a:gs pos="100000">
              <a:schemeClr val="lt1"/>
            </a:gs>
          </a:gsLst>
          <a:lin ang="18599929" scaled="0"/>
        </a:gradFill>
      </p:bgPr>
    </p:bg>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445025"/>
            <a:ext cx="6709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Hunting - Review Our Notes From CTI</a:t>
            </a:r>
            <a:endParaRPr/>
          </a:p>
        </p:txBody>
      </p:sp>
      <p:cxnSp>
        <p:nvCxnSpPr>
          <p:cNvPr id="330" name="Google Shape;330;p45"/>
          <p:cNvCxnSpPr/>
          <p:nvPr/>
        </p:nvCxnSpPr>
        <p:spPr>
          <a:xfrm>
            <a:off x="380725" y="1017725"/>
            <a:ext cx="64923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31" name="Google Shape;331;p45"/>
          <p:cNvPicPr preferRelativeResize="0"/>
          <p:nvPr/>
        </p:nvPicPr>
        <p:blipFill>
          <a:blip r:embed="rId3">
            <a:alphaModFix/>
          </a:blip>
          <a:stretch>
            <a:fillRect/>
          </a:stretch>
        </p:blipFill>
        <p:spPr>
          <a:xfrm>
            <a:off x="8121450" y="73152"/>
            <a:ext cx="960121" cy="960120"/>
          </a:xfrm>
          <a:prstGeom prst="rect">
            <a:avLst/>
          </a:prstGeom>
          <a:noFill/>
          <a:ln>
            <a:noFill/>
          </a:ln>
        </p:spPr>
      </p:pic>
      <p:pic>
        <p:nvPicPr>
          <p:cNvPr id="332" name="Google Shape;332;p45"/>
          <p:cNvPicPr preferRelativeResize="0"/>
          <p:nvPr/>
        </p:nvPicPr>
        <p:blipFill>
          <a:blip r:embed="rId4">
            <a:alphaModFix/>
          </a:blip>
          <a:stretch>
            <a:fillRect/>
          </a:stretch>
        </p:blipFill>
        <p:spPr>
          <a:xfrm>
            <a:off x="395888" y="1239600"/>
            <a:ext cx="6541123" cy="3679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D9EEB"/>
            </a:gs>
            <a:gs pos="31000">
              <a:srgbClr val="6D9EEB"/>
            </a:gs>
            <a:gs pos="80000">
              <a:schemeClr val="lt1"/>
            </a:gs>
            <a:gs pos="100000">
              <a:schemeClr val="lt1"/>
            </a:gs>
          </a:gsLst>
          <a:lin ang="18599929" scaled="0"/>
        </a:gradFill>
      </p:bgPr>
    </p:bg>
    <p:spTree>
      <p:nvGrpSpPr>
        <p:cNvPr id="336" name="Shape 336"/>
        <p:cNvGrpSpPr/>
        <p:nvPr/>
      </p:nvGrpSpPr>
      <p:grpSpPr>
        <a:xfrm>
          <a:off x="0" y="0"/>
          <a:ext cx="0" cy="0"/>
          <a:chOff x="0" y="0"/>
          <a:chExt cx="0" cy="0"/>
        </a:xfrm>
      </p:grpSpPr>
      <p:sp>
        <p:nvSpPr>
          <p:cNvPr id="337" name="Google Shape;337;p46"/>
          <p:cNvSpPr txBox="1"/>
          <p:nvPr>
            <p:ph type="title"/>
          </p:nvPr>
        </p:nvSpPr>
        <p:spPr>
          <a:xfrm>
            <a:off x="464100" y="597425"/>
            <a:ext cx="748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Hunting - Dope Queries, Do Them</a:t>
            </a:r>
            <a:endParaRPr/>
          </a:p>
        </p:txBody>
      </p:sp>
      <p:cxnSp>
        <p:nvCxnSpPr>
          <p:cNvPr id="338" name="Google Shape;338;p46"/>
          <p:cNvCxnSpPr/>
          <p:nvPr/>
        </p:nvCxnSpPr>
        <p:spPr>
          <a:xfrm>
            <a:off x="533125" y="1170125"/>
            <a:ext cx="58329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39" name="Google Shape;339;p46"/>
          <p:cNvPicPr preferRelativeResize="0"/>
          <p:nvPr/>
        </p:nvPicPr>
        <p:blipFill>
          <a:blip r:embed="rId3">
            <a:alphaModFix/>
          </a:blip>
          <a:stretch>
            <a:fillRect/>
          </a:stretch>
        </p:blipFill>
        <p:spPr>
          <a:xfrm>
            <a:off x="8121450" y="73152"/>
            <a:ext cx="960121" cy="960120"/>
          </a:xfrm>
          <a:prstGeom prst="rect">
            <a:avLst/>
          </a:prstGeom>
          <a:noFill/>
          <a:ln>
            <a:noFill/>
          </a:ln>
        </p:spPr>
      </p:pic>
      <p:sp>
        <p:nvSpPr>
          <p:cNvPr id="340" name="Google Shape;340;p46"/>
          <p:cNvSpPr txBox="1"/>
          <p:nvPr/>
        </p:nvSpPr>
        <p:spPr>
          <a:xfrm>
            <a:off x="533125" y="4337525"/>
            <a:ext cx="8579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http://www.irongeek.com/i.php?page=videos/grrcon2018/grrcon-2018-lovelace10-red-vs-blue-the-untold-chapter-aaron-herndon-thomas-somerville</a:t>
            </a:r>
            <a:endParaRPr sz="2000"/>
          </a:p>
        </p:txBody>
      </p:sp>
      <p:pic>
        <p:nvPicPr>
          <p:cNvPr id="341" name="Google Shape;341;p46"/>
          <p:cNvPicPr preferRelativeResize="0"/>
          <p:nvPr/>
        </p:nvPicPr>
        <p:blipFill>
          <a:blip r:embed="rId4">
            <a:alphaModFix/>
          </a:blip>
          <a:stretch>
            <a:fillRect/>
          </a:stretch>
        </p:blipFill>
        <p:spPr>
          <a:xfrm>
            <a:off x="533125" y="1228150"/>
            <a:ext cx="5601325" cy="3163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D9EEB"/>
            </a:gs>
            <a:gs pos="31000">
              <a:srgbClr val="6D9EEB"/>
            </a:gs>
            <a:gs pos="80000">
              <a:schemeClr val="lt1"/>
            </a:gs>
            <a:gs pos="100000">
              <a:schemeClr val="lt1"/>
            </a:gs>
          </a:gsLst>
          <a:lin ang="18599929" scaled="0"/>
        </a:gradFill>
      </p:bgPr>
    </p:bg>
    <p:spTree>
      <p:nvGrpSpPr>
        <p:cNvPr id="345" name="Shape 345"/>
        <p:cNvGrpSpPr/>
        <p:nvPr/>
      </p:nvGrpSpPr>
      <p:grpSpPr>
        <a:xfrm>
          <a:off x="0" y="0"/>
          <a:ext cx="0" cy="0"/>
          <a:chOff x="0" y="0"/>
          <a:chExt cx="0" cy="0"/>
        </a:xfrm>
      </p:grpSpPr>
      <p:sp>
        <p:nvSpPr>
          <p:cNvPr id="346" name="Google Shape;346;p47"/>
          <p:cNvSpPr txBox="1"/>
          <p:nvPr>
            <p:ph idx="1" type="body"/>
          </p:nvPr>
        </p:nvSpPr>
        <p:spPr>
          <a:xfrm>
            <a:off x="380725" y="1207800"/>
            <a:ext cx="8520600" cy="3659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Do more than hunt for TTPs</a:t>
            </a:r>
            <a:br>
              <a:rPr lang="en"/>
            </a:br>
            <a:endParaRPr/>
          </a:p>
          <a:p>
            <a:pPr indent="-342900" lvl="0" marL="457200" rtl="0" algn="l">
              <a:spcBef>
                <a:spcPts val="0"/>
              </a:spcBef>
              <a:spcAft>
                <a:spcPts val="0"/>
              </a:spcAft>
              <a:buSzPts val="1800"/>
              <a:buChar char="●"/>
            </a:pPr>
            <a:r>
              <a:rPr lang="en"/>
              <a:t>Hunt for missing data</a:t>
            </a:r>
            <a:br>
              <a:rPr lang="en"/>
            </a:br>
            <a:endParaRPr/>
          </a:p>
          <a:p>
            <a:pPr indent="-342900" lvl="0" marL="457200" rtl="0" algn="l">
              <a:spcBef>
                <a:spcPts val="0"/>
              </a:spcBef>
              <a:spcAft>
                <a:spcPts val="0"/>
              </a:spcAft>
              <a:buSzPts val="1800"/>
              <a:buChar char="●"/>
            </a:pPr>
            <a:r>
              <a:rPr lang="en"/>
              <a:t>Hunt for areas of improvement</a:t>
            </a:r>
            <a:br>
              <a:rPr lang="en"/>
            </a:br>
            <a:endParaRPr/>
          </a:p>
          <a:p>
            <a:pPr indent="-342900" lvl="0" marL="457200" rtl="0" algn="l">
              <a:spcBef>
                <a:spcPts val="0"/>
              </a:spcBef>
              <a:spcAft>
                <a:spcPts val="0"/>
              </a:spcAft>
              <a:buSzPts val="1800"/>
              <a:buChar char="●"/>
            </a:pPr>
            <a:r>
              <a:rPr lang="en"/>
              <a:t>Non-Malicious Activity Is A finding</a:t>
            </a:r>
            <a:br>
              <a:rPr lang="en"/>
            </a:br>
            <a:endParaRPr/>
          </a:p>
          <a:p>
            <a:pPr indent="-342900" lvl="0" marL="457200" rtl="0" algn="l">
              <a:spcBef>
                <a:spcPts val="0"/>
              </a:spcBef>
              <a:spcAft>
                <a:spcPts val="0"/>
              </a:spcAft>
              <a:buSzPts val="1800"/>
              <a:buChar char="●"/>
            </a:pPr>
            <a:r>
              <a:rPr lang="en"/>
              <a:t>Is This Technology Stupid</a:t>
            </a:r>
            <a:br>
              <a:rPr lang="en"/>
            </a:br>
            <a:endParaRPr/>
          </a:p>
          <a:p>
            <a:pPr indent="-342900" lvl="0" marL="457200" rtl="0" algn="l">
              <a:spcBef>
                <a:spcPts val="0"/>
              </a:spcBef>
              <a:spcAft>
                <a:spcPts val="0"/>
              </a:spcAft>
              <a:buSzPts val="1800"/>
              <a:buChar char="●"/>
            </a:pPr>
            <a:r>
              <a:rPr lang="en"/>
              <a:t>Make your Architects cry by forcing them to relive all those times they couldn’t push through secure design, and then show them how they can be abused in prod and the devs still don’t care...</a:t>
            </a:r>
            <a:endParaRPr/>
          </a:p>
        </p:txBody>
      </p:sp>
      <p:sp>
        <p:nvSpPr>
          <p:cNvPr id="347" name="Google Shape;347;p47"/>
          <p:cNvSpPr txBox="1"/>
          <p:nvPr>
            <p:ph type="title"/>
          </p:nvPr>
        </p:nvSpPr>
        <p:spPr>
          <a:xfrm>
            <a:off x="311700" y="445025"/>
            <a:ext cx="542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Hunting - Things To Also Do</a:t>
            </a:r>
            <a:endParaRPr/>
          </a:p>
        </p:txBody>
      </p:sp>
      <p:cxnSp>
        <p:nvCxnSpPr>
          <p:cNvPr id="348" name="Google Shape;348;p47"/>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49" name="Google Shape;349;p47"/>
          <p:cNvPicPr preferRelativeResize="0"/>
          <p:nvPr/>
        </p:nvPicPr>
        <p:blipFill>
          <a:blip r:embed="rId3">
            <a:alphaModFix/>
          </a:blip>
          <a:stretch>
            <a:fillRect/>
          </a:stretch>
        </p:blipFill>
        <p:spPr>
          <a:xfrm>
            <a:off x="8121450" y="73152"/>
            <a:ext cx="960121" cy="960120"/>
          </a:xfrm>
          <a:prstGeom prst="rect">
            <a:avLst/>
          </a:prstGeom>
          <a:noFill/>
          <a:ln>
            <a:noFill/>
          </a:ln>
        </p:spPr>
      </p:pic>
      <p:pic>
        <p:nvPicPr>
          <p:cNvPr id="350" name="Google Shape;350;p47"/>
          <p:cNvPicPr preferRelativeResize="0"/>
          <p:nvPr/>
        </p:nvPicPr>
        <p:blipFill>
          <a:blip r:embed="rId4">
            <a:alphaModFix/>
          </a:blip>
          <a:stretch>
            <a:fillRect/>
          </a:stretch>
        </p:blipFill>
        <p:spPr>
          <a:xfrm>
            <a:off x="5261175" y="1207800"/>
            <a:ext cx="3467474" cy="2315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D9EEB"/>
            </a:gs>
            <a:gs pos="31000">
              <a:srgbClr val="6D9EEB"/>
            </a:gs>
            <a:gs pos="80000">
              <a:schemeClr val="lt1"/>
            </a:gs>
            <a:gs pos="100000">
              <a:schemeClr val="lt1"/>
            </a:gs>
          </a:gsLst>
          <a:lin ang="18599929" scaled="0"/>
        </a:gradFill>
      </p:bgPr>
    </p:bg>
    <p:spTree>
      <p:nvGrpSpPr>
        <p:cNvPr id="354" name="Shape 354"/>
        <p:cNvGrpSpPr/>
        <p:nvPr/>
      </p:nvGrpSpPr>
      <p:grpSpPr>
        <a:xfrm>
          <a:off x="0" y="0"/>
          <a:ext cx="0" cy="0"/>
          <a:chOff x="0" y="0"/>
          <a:chExt cx="0" cy="0"/>
        </a:xfrm>
      </p:grpSpPr>
      <p:sp>
        <p:nvSpPr>
          <p:cNvPr id="355" name="Google Shape;355;p48"/>
          <p:cNvSpPr txBox="1"/>
          <p:nvPr>
            <p:ph idx="1" type="body"/>
          </p:nvPr>
        </p:nvSpPr>
        <p:spPr>
          <a:xfrm>
            <a:off x="533125" y="1415200"/>
            <a:ext cx="549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Don’t hunt twice</a:t>
            </a:r>
            <a:endParaRPr/>
          </a:p>
          <a:p>
            <a:pPr indent="-342900" lvl="0" marL="457200" rtl="0" algn="l">
              <a:spcBef>
                <a:spcPts val="0"/>
              </a:spcBef>
              <a:spcAft>
                <a:spcPts val="0"/>
              </a:spcAft>
              <a:buSzPts val="1800"/>
              <a:buChar char="●"/>
            </a:pPr>
            <a:r>
              <a:rPr lang="en"/>
              <a:t>Make detections, even if you have protections</a:t>
            </a:r>
            <a:endParaRPr/>
          </a:p>
          <a:p>
            <a:pPr indent="-342900" lvl="0" marL="457200" rtl="0" algn="l">
              <a:spcBef>
                <a:spcPts val="0"/>
              </a:spcBef>
              <a:spcAft>
                <a:spcPts val="0"/>
              </a:spcAft>
              <a:buSzPts val="1800"/>
              <a:buChar char="●"/>
            </a:pPr>
            <a:r>
              <a:rPr lang="en"/>
              <a:t>Keep notes for next week!</a:t>
            </a:r>
            <a:endParaRPr/>
          </a:p>
        </p:txBody>
      </p:sp>
      <p:sp>
        <p:nvSpPr>
          <p:cNvPr id="356" name="Google Shape;356;p48"/>
          <p:cNvSpPr txBox="1"/>
          <p:nvPr>
            <p:ph type="title"/>
          </p:nvPr>
        </p:nvSpPr>
        <p:spPr>
          <a:xfrm>
            <a:off x="464100" y="597425"/>
            <a:ext cx="621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Hunting - Think About Your Future</a:t>
            </a:r>
            <a:endParaRPr/>
          </a:p>
        </p:txBody>
      </p:sp>
      <p:cxnSp>
        <p:nvCxnSpPr>
          <p:cNvPr id="357" name="Google Shape;357;p48"/>
          <p:cNvCxnSpPr/>
          <p:nvPr/>
        </p:nvCxnSpPr>
        <p:spPr>
          <a:xfrm>
            <a:off x="533125" y="1170125"/>
            <a:ext cx="59073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58" name="Google Shape;358;p48"/>
          <p:cNvPicPr preferRelativeResize="0"/>
          <p:nvPr/>
        </p:nvPicPr>
        <p:blipFill>
          <a:blip r:embed="rId3">
            <a:alphaModFix/>
          </a:blip>
          <a:stretch>
            <a:fillRect/>
          </a:stretch>
        </p:blipFill>
        <p:spPr>
          <a:xfrm>
            <a:off x="8121450" y="73152"/>
            <a:ext cx="960121" cy="960120"/>
          </a:xfrm>
          <a:prstGeom prst="rect">
            <a:avLst/>
          </a:prstGeom>
          <a:noFill/>
          <a:ln>
            <a:noFill/>
          </a:ln>
        </p:spPr>
      </p:pic>
      <p:pic>
        <p:nvPicPr>
          <p:cNvPr id="359" name="Google Shape;359;p48"/>
          <p:cNvPicPr preferRelativeResize="0"/>
          <p:nvPr/>
        </p:nvPicPr>
        <p:blipFill>
          <a:blip r:embed="rId4">
            <a:alphaModFix/>
          </a:blip>
          <a:stretch>
            <a:fillRect/>
          </a:stretch>
        </p:blipFill>
        <p:spPr>
          <a:xfrm>
            <a:off x="533125" y="2603625"/>
            <a:ext cx="4959425" cy="2387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363" name="Shape 363"/>
        <p:cNvGrpSpPr/>
        <p:nvPr/>
      </p:nvGrpSpPr>
      <p:grpSpPr>
        <a:xfrm>
          <a:off x="0" y="0"/>
          <a:ext cx="0" cy="0"/>
          <a:chOff x="0" y="0"/>
          <a:chExt cx="0" cy="0"/>
        </a:xfrm>
      </p:grpSpPr>
      <p:sp>
        <p:nvSpPr>
          <p:cNvPr id="364" name="Google Shape;364;p49"/>
          <p:cNvSpPr txBox="1"/>
          <p:nvPr>
            <p:ph type="title"/>
          </p:nvPr>
        </p:nvSpPr>
        <p:spPr>
          <a:xfrm>
            <a:off x="311700" y="445025"/>
            <a:ext cx="605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a:t>
            </a:r>
            <a:r>
              <a:rPr lang="en"/>
              <a:t> </a:t>
            </a:r>
            <a:endParaRPr/>
          </a:p>
        </p:txBody>
      </p:sp>
      <p:pic>
        <p:nvPicPr>
          <p:cNvPr id="365" name="Google Shape;365;p49"/>
          <p:cNvPicPr preferRelativeResize="0"/>
          <p:nvPr/>
        </p:nvPicPr>
        <p:blipFill>
          <a:blip r:embed="rId3">
            <a:alphaModFix/>
          </a:blip>
          <a:stretch>
            <a:fillRect/>
          </a:stretch>
        </p:blipFill>
        <p:spPr>
          <a:xfrm>
            <a:off x="7414600" y="230175"/>
            <a:ext cx="1486575" cy="1165825"/>
          </a:xfrm>
          <a:prstGeom prst="rect">
            <a:avLst/>
          </a:prstGeom>
          <a:noFill/>
          <a:ln>
            <a:noFill/>
          </a:ln>
        </p:spPr>
      </p:pic>
      <p:cxnSp>
        <p:nvCxnSpPr>
          <p:cNvPr id="366" name="Google Shape;366;p49"/>
          <p:cNvCxnSpPr/>
          <p:nvPr/>
        </p:nvCxnSpPr>
        <p:spPr>
          <a:xfrm>
            <a:off x="380725" y="1017725"/>
            <a:ext cx="57765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67" name="Google Shape;367;p49"/>
          <p:cNvPicPr preferRelativeResize="0"/>
          <p:nvPr/>
        </p:nvPicPr>
        <p:blipFill>
          <a:blip r:embed="rId4">
            <a:alphaModFix/>
          </a:blip>
          <a:stretch>
            <a:fillRect/>
          </a:stretch>
        </p:blipFill>
        <p:spPr>
          <a:xfrm>
            <a:off x="152400" y="1548400"/>
            <a:ext cx="8672389" cy="3442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445025"/>
            <a:ext cx="605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Assessment - What Do I Tell My Boss?!</a:t>
            </a:r>
            <a:endParaRPr/>
          </a:p>
        </p:txBody>
      </p:sp>
      <p:pic>
        <p:nvPicPr>
          <p:cNvPr id="373" name="Google Shape;373;p50"/>
          <p:cNvPicPr preferRelativeResize="0"/>
          <p:nvPr/>
        </p:nvPicPr>
        <p:blipFill>
          <a:blip r:embed="rId3">
            <a:alphaModFix/>
          </a:blip>
          <a:stretch>
            <a:fillRect/>
          </a:stretch>
        </p:blipFill>
        <p:spPr>
          <a:xfrm>
            <a:off x="7414600" y="230175"/>
            <a:ext cx="1486575" cy="1165825"/>
          </a:xfrm>
          <a:prstGeom prst="rect">
            <a:avLst/>
          </a:prstGeom>
          <a:noFill/>
          <a:ln>
            <a:noFill/>
          </a:ln>
        </p:spPr>
      </p:pic>
      <p:pic>
        <p:nvPicPr>
          <p:cNvPr id="374" name="Google Shape;374;p50"/>
          <p:cNvPicPr preferRelativeResize="0"/>
          <p:nvPr/>
        </p:nvPicPr>
        <p:blipFill>
          <a:blip r:embed="rId4">
            <a:alphaModFix/>
          </a:blip>
          <a:stretch>
            <a:fillRect/>
          </a:stretch>
        </p:blipFill>
        <p:spPr>
          <a:xfrm>
            <a:off x="380725" y="1220900"/>
            <a:ext cx="4963700" cy="3722775"/>
          </a:xfrm>
          <a:prstGeom prst="rect">
            <a:avLst/>
          </a:prstGeom>
          <a:noFill/>
          <a:ln>
            <a:noFill/>
          </a:ln>
          <a:effectLst>
            <a:outerShdw blurRad="57150" rotWithShape="0" algn="bl" dir="5400000" dist="19050">
              <a:srgbClr val="000000">
                <a:alpha val="50000"/>
              </a:srgbClr>
            </a:outerShdw>
          </a:effectLst>
        </p:spPr>
      </p:pic>
      <p:cxnSp>
        <p:nvCxnSpPr>
          <p:cNvPr id="375" name="Google Shape;375;p50"/>
          <p:cNvCxnSpPr/>
          <p:nvPr/>
        </p:nvCxnSpPr>
        <p:spPr>
          <a:xfrm>
            <a:off x="380725" y="1017725"/>
            <a:ext cx="57765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379" name="Shape 379"/>
        <p:cNvGrpSpPr/>
        <p:nvPr/>
      </p:nvGrpSpPr>
      <p:grpSpPr>
        <a:xfrm>
          <a:off x="0" y="0"/>
          <a:ext cx="0" cy="0"/>
          <a:chOff x="0" y="0"/>
          <a:chExt cx="0" cy="0"/>
        </a:xfrm>
      </p:grpSpPr>
      <p:sp>
        <p:nvSpPr>
          <p:cNvPr id="380" name="Google Shape;380;p51"/>
          <p:cNvSpPr txBox="1"/>
          <p:nvPr>
            <p:ph type="title"/>
          </p:nvPr>
        </p:nvSpPr>
        <p:spPr>
          <a:xfrm>
            <a:off x="3456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t>
            </a:r>
            <a:endParaRPr/>
          </a:p>
        </p:txBody>
      </p:sp>
      <p:sp>
        <p:nvSpPr>
          <p:cNvPr id="381" name="Google Shape;381;p51"/>
          <p:cNvSpPr txBox="1"/>
          <p:nvPr>
            <p:ph type="title"/>
          </p:nvPr>
        </p:nvSpPr>
        <p:spPr>
          <a:xfrm>
            <a:off x="345600" y="4447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https://github.com/TomSomerville/GrrCon2021</a:t>
            </a:r>
            <a:endParaRPr>
              <a:solidFill>
                <a:srgbClr val="000000"/>
              </a:solidFill>
            </a:endParaRPr>
          </a:p>
        </p:txBody>
      </p:sp>
      <p:pic>
        <p:nvPicPr>
          <p:cNvPr id="382" name="Google Shape;382;p51"/>
          <p:cNvPicPr preferRelativeResize="0"/>
          <p:nvPr/>
        </p:nvPicPr>
        <p:blipFill>
          <a:blip r:embed="rId3">
            <a:alphaModFix/>
          </a:blip>
          <a:stretch>
            <a:fillRect/>
          </a:stretch>
        </p:blipFill>
        <p:spPr>
          <a:xfrm>
            <a:off x="7178275" y="0"/>
            <a:ext cx="1965727" cy="1546274"/>
          </a:xfrm>
          <a:prstGeom prst="rect">
            <a:avLst/>
          </a:prstGeom>
          <a:noFill/>
          <a:ln>
            <a:noFill/>
          </a:ln>
        </p:spPr>
      </p:pic>
      <p:pic>
        <p:nvPicPr>
          <p:cNvPr id="383" name="Google Shape;383;p51"/>
          <p:cNvPicPr preferRelativeResize="0"/>
          <p:nvPr/>
        </p:nvPicPr>
        <p:blipFill>
          <a:blip r:embed="rId4">
            <a:alphaModFix/>
          </a:blip>
          <a:stretch>
            <a:fillRect/>
          </a:stretch>
        </p:blipFill>
        <p:spPr>
          <a:xfrm>
            <a:off x="574200" y="1197400"/>
            <a:ext cx="7975327" cy="3173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595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and Why? - The Final Result</a:t>
            </a:r>
            <a:endParaRPr/>
          </a:p>
        </p:txBody>
      </p:sp>
      <p:pic>
        <p:nvPicPr>
          <p:cNvPr id="80" name="Google Shape;80;p16"/>
          <p:cNvPicPr preferRelativeResize="0"/>
          <p:nvPr/>
        </p:nvPicPr>
        <p:blipFill>
          <a:blip r:embed="rId3">
            <a:alphaModFix/>
          </a:blip>
          <a:stretch>
            <a:fillRect/>
          </a:stretch>
        </p:blipFill>
        <p:spPr>
          <a:xfrm>
            <a:off x="7414600" y="230175"/>
            <a:ext cx="1486575" cy="1165825"/>
          </a:xfrm>
          <a:prstGeom prst="rect">
            <a:avLst/>
          </a:prstGeom>
          <a:noFill/>
          <a:ln>
            <a:noFill/>
          </a:ln>
        </p:spPr>
      </p:pic>
      <p:cxnSp>
        <p:nvCxnSpPr>
          <p:cNvPr id="81" name="Google Shape;81;p16"/>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82" name="Google Shape;82;p16"/>
          <p:cNvPicPr preferRelativeResize="0"/>
          <p:nvPr/>
        </p:nvPicPr>
        <p:blipFill>
          <a:blip r:embed="rId4">
            <a:alphaModFix/>
          </a:blip>
          <a:stretch>
            <a:fillRect/>
          </a:stretch>
        </p:blipFill>
        <p:spPr>
          <a:xfrm>
            <a:off x="152400" y="1548400"/>
            <a:ext cx="8651105" cy="3442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6"/>
            </a:gs>
            <a:gs pos="80000">
              <a:schemeClr val="lt1"/>
            </a:gs>
            <a:gs pos="100000">
              <a:schemeClr val="lt1"/>
            </a:gs>
          </a:gsLst>
          <a:lin ang="18599929" scaled="0"/>
        </a:gradFill>
      </p:bgPr>
    </p:bg>
    <p:spTree>
      <p:nvGrpSpPr>
        <p:cNvPr id="387" name="Shape 387"/>
        <p:cNvGrpSpPr/>
        <p:nvPr/>
      </p:nvGrpSpPr>
      <p:grpSpPr>
        <a:xfrm>
          <a:off x="0" y="0"/>
          <a:ext cx="0" cy="0"/>
          <a:chOff x="0" y="0"/>
          <a:chExt cx="0" cy="0"/>
        </a:xfrm>
      </p:grpSpPr>
      <p:sp>
        <p:nvSpPr>
          <p:cNvPr id="388" name="Google Shape;388;p52"/>
          <p:cNvSpPr txBox="1"/>
          <p:nvPr>
            <p:ph type="title"/>
          </p:nvPr>
        </p:nvSpPr>
        <p:spPr>
          <a:xfrm>
            <a:off x="3456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t>
            </a:r>
            <a:endParaRPr/>
          </a:p>
        </p:txBody>
      </p:sp>
      <p:pic>
        <p:nvPicPr>
          <p:cNvPr id="389" name="Google Shape;389;p52"/>
          <p:cNvPicPr preferRelativeResize="0"/>
          <p:nvPr/>
        </p:nvPicPr>
        <p:blipFill>
          <a:blip r:embed="rId3">
            <a:alphaModFix/>
          </a:blip>
          <a:stretch>
            <a:fillRect/>
          </a:stretch>
        </p:blipFill>
        <p:spPr>
          <a:xfrm>
            <a:off x="2586475" y="1229550"/>
            <a:ext cx="4038851" cy="3177049"/>
          </a:xfrm>
          <a:prstGeom prst="rect">
            <a:avLst/>
          </a:prstGeom>
          <a:noFill/>
          <a:ln>
            <a:noFill/>
          </a:ln>
          <a:effectLst>
            <a:outerShdw blurRad="57150" rotWithShape="0" algn="bl" dir="5400000" dist="19050">
              <a:srgbClr val="000000">
                <a:alpha val="50000"/>
              </a:srgbClr>
            </a:outerShdw>
          </a:effectLst>
        </p:spPr>
      </p:pic>
      <p:sp>
        <p:nvSpPr>
          <p:cNvPr id="390" name="Google Shape;390;p52"/>
          <p:cNvSpPr txBox="1"/>
          <p:nvPr>
            <p:ph type="title"/>
          </p:nvPr>
        </p:nvSpPr>
        <p:spPr>
          <a:xfrm>
            <a:off x="345600" y="4447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https://github.com/TomSomerville/GrrCon2021</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394" name="Shape 394"/>
        <p:cNvGrpSpPr/>
        <p:nvPr/>
      </p:nvGrpSpPr>
      <p:grpSpPr>
        <a:xfrm>
          <a:off x="0" y="0"/>
          <a:ext cx="0" cy="0"/>
          <a:chOff x="0" y="0"/>
          <a:chExt cx="0" cy="0"/>
        </a:xfrm>
      </p:grpSpPr>
      <p:pic>
        <p:nvPicPr>
          <p:cNvPr id="395" name="Google Shape;395;p53"/>
          <p:cNvPicPr preferRelativeResize="0"/>
          <p:nvPr/>
        </p:nvPicPr>
        <p:blipFill>
          <a:blip r:embed="rId3">
            <a:alphaModFix/>
          </a:blip>
          <a:stretch>
            <a:fillRect/>
          </a:stretch>
        </p:blipFill>
        <p:spPr>
          <a:xfrm>
            <a:off x="380714" y="1166650"/>
            <a:ext cx="5127159" cy="3890125"/>
          </a:xfrm>
          <a:prstGeom prst="rect">
            <a:avLst/>
          </a:prstGeom>
          <a:noFill/>
          <a:ln>
            <a:noFill/>
          </a:ln>
          <a:effectLst>
            <a:outerShdw blurRad="57150" rotWithShape="0" algn="bl" dir="5400000" dist="19050">
              <a:srgbClr val="000000">
                <a:alpha val="50000"/>
              </a:srgbClr>
            </a:outerShdw>
          </a:effectLst>
        </p:spPr>
      </p:pic>
      <p:sp>
        <p:nvSpPr>
          <p:cNvPr id="396" name="Google Shape;396;p53"/>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397" name="Google Shape;397;p53"/>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398" name="Google Shape;398;p53"/>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402" name="Shape 402"/>
        <p:cNvGrpSpPr/>
        <p:nvPr/>
      </p:nvGrpSpPr>
      <p:grpSpPr>
        <a:xfrm>
          <a:off x="0" y="0"/>
          <a:ext cx="0" cy="0"/>
          <a:chOff x="0" y="0"/>
          <a:chExt cx="0" cy="0"/>
        </a:xfrm>
      </p:grpSpPr>
      <p:pic>
        <p:nvPicPr>
          <p:cNvPr id="403" name="Google Shape;403;p54"/>
          <p:cNvPicPr preferRelativeResize="0"/>
          <p:nvPr/>
        </p:nvPicPr>
        <p:blipFill>
          <a:blip r:embed="rId3">
            <a:alphaModFix/>
          </a:blip>
          <a:stretch>
            <a:fillRect/>
          </a:stretch>
        </p:blipFill>
        <p:spPr>
          <a:xfrm>
            <a:off x="380725" y="1107775"/>
            <a:ext cx="4368475" cy="3873600"/>
          </a:xfrm>
          <a:prstGeom prst="rect">
            <a:avLst/>
          </a:prstGeom>
          <a:noFill/>
          <a:ln>
            <a:noFill/>
          </a:ln>
          <a:effectLst>
            <a:outerShdw blurRad="57150" rotWithShape="0" algn="bl" dir="5400000" dist="19050">
              <a:srgbClr val="000000">
                <a:alpha val="50000"/>
              </a:srgbClr>
            </a:outerShdw>
          </a:effectLst>
        </p:spPr>
      </p:pic>
      <p:sp>
        <p:nvSpPr>
          <p:cNvPr id="404" name="Google Shape;404;p54"/>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405" name="Google Shape;405;p54"/>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406" name="Google Shape;406;p54"/>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410" name="Shape 410"/>
        <p:cNvGrpSpPr/>
        <p:nvPr/>
      </p:nvGrpSpPr>
      <p:grpSpPr>
        <a:xfrm>
          <a:off x="0" y="0"/>
          <a:ext cx="0" cy="0"/>
          <a:chOff x="0" y="0"/>
          <a:chExt cx="0" cy="0"/>
        </a:xfrm>
      </p:grpSpPr>
      <p:pic>
        <p:nvPicPr>
          <p:cNvPr id="411" name="Google Shape;411;p55"/>
          <p:cNvPicPr preferRelativeResize="0"/>
          <p:nvPr/>
        </p:nvPicPr>
        <p:blipFill>
          <a:blip r:embed="rId3">
            <a:alphaModFix/>
          </a:blip>
          <a:stretch>
            <a:fillRect/>
          </a:stretch>
        </p:blipFill>
        <p:spPr>
          <a:xfrm>
            <a:off x="380724" y="1114424"/>
            <a:ext cx="4431650" cy="3826175"/>
          </a:xfrm>
          <a:prstGeom prst="rect">
            <a:avLst/>
          </a:prstGeom>
          <a:noFill/>
          <a:ln>
            <a:noFill/>
          </a:ln>
          <a:effectLst>
            <a:outerShdw blurRad="57150" rotWithShape="0" algn="bl" dir="5400000" dist="19050">
              <a:srgbClr val="000000">
                <a:alpha val="50000"/>
              </a:srgbClr>
            </a:outerShdw>
          </a:effectLst>
        </p:spPr>
      </p:pic>
      <p:sp>
        <p:nvSpPr>
          <p:cNvPr id="412" name="Google Shape;412;p55"/>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413" name="Google Shape;413;p55"/>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414" name="Google Shape;414;p55"/>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418" name="Shape 418"/>
        <p:cNvGrpSpPr/>
        <p:nvPr/>
      </p:nvGrpSpPr>
      <p:grpSpPr>
        <a:xfrm>
          <a:off x="0" y="0"/>
          <a:ext cx="0" cy="0"/>
          <a:chOff x="0" y="0"/>
          <a:chExt cx="0" cy="0"/>
        </a:xfrm>
      </p:grpSpPr>
      <p:pic>
        <p:nvPicPr>
          <p:cNvPr id="419" name="Google Shape;419;p56"/>
          <p:cNvPicPr preferRelativeResize="0"/>
          <p:nvPr/>
        </p:nvPicPr>
        <p:blipFill>
          <a:blip r:embed="rId3">
            <a:alphaModFix/>
          </a:blip>
          <a:stretch>
            <a:fillRect/>
          </a:stretch>
        </p:blipFill>
        <p:spPr>
          <a:xfrm>
            <a:off x="380724" y="1110075"/>
            <a:ext cx="7451925" cy="3925800"/>
          </a:xfrm>
          <a:prstGeom prst="rect">
            <a:avLst/>
          </a:prstGeom>
          <a:noFill/>
          <a:ln>
            <a:noFill/>
          </a:ln>
          <a:effectLst>
            <a:outerShdw blurRad="57150" rotWithShape="0" algn="bl" dir="5400000" dist="19050">
              <a:srgbClr val="000000">
                <a:alpha val="50000"/>
              </a:srgbClr>
            </a:outerShdw>
          </a:effectLst>
        </p:spPr>
      </p:pic>
      <p:sp>
        <p:nvSpPr>
          <p:cNvPr id="420" name="Google Shape;420;p56"/>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421" name="Google Shape;421;p56"/>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422" name="Google Shape;422;p56"/>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426" name="Shape 426"/>
        <p:cNvGrpSpPr/>
        <p:nvPr/>
      </p:nvGrpSpPr>
      <p:grpSpPr>
        <a:xfrm>
          <a:off x="0" y="0"/>
          <a:ext cx="0" cy="0"/>
          <a:chOff x="0" y="0"/>
          <a:chExt cx="0" cy="0"/>
        </a:xfrm>
      </p:grpSpPr>
      <p:pic>
        <p:nvPicPr>
          <p:cNvPr id="427" name="Google Shape;427;p57"/>
          <p:cNvPicPr preferRelativeResize="0"/>
          <p:nvPr/>
        </p:nvPicPr>
        <p:blipFill>
          <a:blip r:embed="rId3">
            <a:alphaModFix/>
          </a:blip>
          <a:stretch>
            <a:fillRect/>
          </a:stretch>
        </p:blipFill>
        <p:spPr>
          <a:xfrm>
            <a:off x="380723" y="1143273"/>
            <a:ext cx="4191275" cy="3772984"/>
          </a:xfrm>
          <a:prstGeom prst="rect">
            <a:avLst/>
          </a:prstGeom>
          <a:noFill/>
          <a:ln>
            <a:noFill/>
          </a:ln>
          <a:effectLst>
            <a:outerShdw blurRad="57150" rotWithShape="0" algn="bl" dir="5400000" dist="19050">
              <a:srgbClr val="000000">
                <a:alpha val="50000"/>
              </a:srgbClr>
            </a:outerShdw>
          </a:effectLst>
        </p:spPr>
      </p:pic>
      <p:sp>
        <p:nvSpPr>
          <p:cNvPr id="428" name="Google Shape;428;p57"/>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429" name="Google Shape;429;p57"/>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430" name="Google Shape;430;p57"/>
          <p:cNvPicPr preferRelativeResize="0"/>
          <p:nvPr/>
        </p:nvPicPr>
        <p:blipFill>
          <a:blip r:embed="rId4">
            <a:alphaModFix/>
          </a:blip>
          <a:stretch>
            <a:fillRect/>
          </a:stretch>
        </p:blipFill>
        <p:spPr>
          <a:xfrm>
            <a:off x="8117274" y="70225"/>
            <a:ext cx="955825" cy="947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434" name="Shape 434"/>
        <p:cNvGrpSpPr/>
        <p:nvPr/>
      </p:nvGrpSpPr>
      <p:grpSpPr>
        <a:xfrm>
          <a:off x="0" y="0"/>
          <a:ext cx="0" cy="0"/>
          <a:chOff x="0" y="0"/>
          <a:chExt cx="0" cy="0"/>
        </a:xfrm>
      </p:grpSpPr>
      <p:pic>
        <p:nvPicPr>
          <p:cNvPr id="435" name="Google Shape;435;p58"/>
          <p:cNvPicPr preferRelativeResize="0"/>
          <p:nvPr/>
        </p:nvPicPr>
        <p:blipFill>
          <a:blip r:embed="rId3">
            <a:alphaModFix/>
          </a:blip>
          <a:stretch>
            <a:fillRect/>
          </a:stretch>
        </p:blipFill>
        <p:spPr>
          <a:xfrm>
            <a:off x="380725" y="1406499"/>
            <a:ext cx="4727176" cy="3000675"/>
          </a:xfrm>
          <a:prstGeom prst="rect">
            <a:avLst/>
          </a:prstGeom>
          <a:noFill/>
          <a:ln>
            <a:noFill/>
          </a:ln>
          <a:effectLst>
            <a:outerShdw blurRad="57150" rotWithShape="0" algn="bl" dir="5400000" dist="19050">
              <a:srgbClr val="000000">
                <a:alpha val="50000"/>
              </a:srgbClr>
            </a:outerShdw>
          </a:effectLst>
        </p:spPr>
      </p:pic>
      <p:pic>
        <p:nvPicPr>
          <p:cNvPr id="436" name="Google Shape;436;p58"/>
          <p:cNvPicPr preferRelativeResize="0"/>
          <p:nvPr/>
        </p:nvPicPr>
        <p:blipFill rotWithShape="1">
          <a:blip r:embed="rId4">
            <a:alphaModFix/>
          </a:blip>
          <a:srcRect b="0" l="4246" r="8554" t="0"/>
          <a:stretch/>
        </p:blipFill>
        <p:spPr>
          <a:xfrm>
            <a:off x="5151200" y="2486575"/>
            <a:ext cx="3715150" cy="1902575"/>
          </a:xfrm>
          <a:prstGeom prst="rect">
            <a:avLst/>
          </a:prstGeom>
          <a:noFill/>
          <a:ln>
            <a:noFill/>
          </a:ln>
          <a:effectLst>
            <a:outerShdw blurRad="57150" rotWithShape="0" algn="bl" dir="5400000" dist="19050">
              <a:srgbClr val="000000">
                <a:alpha val="50000"/>
              </a:srgbClr>
            </a:outerShdw>
          </a:effectLst>
        </p:spPr>
      </p:pic>
      <p:sp>
        <p:nvSpPr>
          <p:cNvPr id="437" name="Google Shape;437;p58"/>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438" name="Google Shape;438;p58"/>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439" name="Google Shape;439;p58"/>
          <p:cNvPicPr preferRelativeResize="0"/>
          <p:nvPr/>
        </p:nvPicPr>
        <p:blipFill>
          <a:blip r:embed="rId5">
            <a:alphaModFix/>
          </a:blip>
          <a:stretch>
            <a:fillRect/>
          </a:stretch>
        </p:blipFill>
        <p:spPr>
          <a:xfrm>
            <a:off x="8117274" y="70225"/>
            <a:ext cx="955825" cy="947500"/>
          </a:xfrm>
          <a:prstGeom prst="rect">
            <a:avLst/>
          </a:prstGeom>
          <a:noFill/>
          <a:ln>
            <a:noFill/>
          </a:ln>
        </p:spPr>
      </p:pic>
      <p:pic>
        <p:nvPicPr>
          <p:cNvPr id="440" name="Google Shape;440;p58"/>
          <p:cNvPicPr preferRelativeResize="0"/>
          <p:nvPr/>
        </p:nvPicPr>
        <p:blipFill>
          <a:blip r:embed="rId6">
            <a:alphaModFix/>
          </a:blip>
          <a:stretch>
            <a:fillRect/>
          </a:stretch>
        </p:blipFill>
        <p:spPr>
          <a:xfrm>
            <a:off x="5458938" y="1406500"/>
            <a:ext cx="3099675" cy="884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6666"/>
            </a:gs>
            <a:gs pos="31000">
              <a:srgbClr val="E06666"/>
            </a:gs>
            <a:gs pos="80000">
              <a:schemeClr val="lt1"/>
            </a:gs>
            <a:gs pos="100000">
              <a:schemeClr val="lt1"/>
            </a:gs>
          </a:gsLst>
          <a:lin ang="18599929" scaled="0"/>
        </a:gradFill>
      </p:bgPr>
    </p:bg>
    <p:spTree>
      <p:nvGrpSpPr>
        <p:cNvPr id="444" name="Shape 444"/>
        <p:cNvGrpSpPr/>
        <p:nvPr/>
      </p:nvGrpSpPr>
      <p:grpSpPr>
        <a:xfrm>
          <a:off x="0" y="0"/>
          <a:ext cx="0" cy="0"/>
          <a:chOff x="0" y="0"/>
          <a:chExt cx="0" cy="0"/>
        </a:xfrm>
      </p:grpSpPr>
      <p:pic>
        <p:nvPicPr>
          <p:cNvPr id="445" name="Google Shape;445;p59"/>
          <p:cNvPicPr preferRelativeResize="0"/>
          <p:nvPr/>
        </p:nvPicPr>
        <p:blipFill>
          <a:blip r:embed="rId3">
            <a:alphaModFix/>
          </a:blip>
          <a:stretch>
            <a:fillRect/>
          </a:stretch>
        </p:blipFill>
        <p:spPr>
          <a:xfrm>
            <a:off x="380727" y="2073578"/>
            <a:ext cx="5786149" cy="2947825"/>
          </a:xfrm>
          <a:prstGeom prst="rect">
            <a:avLst/>
          </a:prstGeom>
          <a:noFill/>
          <a:ln>
            <a:noFill/>
          </a:ln>
          <a:effectLst>
            <a:outerShdw blurRad="57150" rotWithShape="0" algn="bl" dir="5400000" dist="19050">
              <a:srgbClr val="000000">
                <a:alpha val="50000"/>
              </a:srgbClr>
            </a:outerShdw>
          </a:effectLst>
        </p:spPr>
      </p:pic>
      <p:pic>
        <p:nvPicPr>
          <p:cNvPr id="446" name="Google Shape;446;p59"/>
          <p:cNvPicPr preferRelativeResize="0"/>
          <p:nvPr/>
        </p:nvPicPr>
        <p:blipFill>
          <a:blip r:embed="rId4">
            <a:alphaModFix/>
          </a:blip>
          <a:stretch>
            <a:fillRect/>
          </a:stretch>
        </p:blipFill>
        <p:spPr>
          <a:xfrm>
            <a:off x="380725" y="1123200"/>
            <a:ext cx="4305300" cy="876300"/>
          </a:xfrm>
          <a:prstGeom prst="rect">
            <a:avLst/>
          </a:prstGeom>
          <a:noFill/>
          <a:ln>
            <a:noFill/>
          </a:ln>
          <a:effectLst>
            <a:outerShdw blurRad="57150" rotWithShape="0" algn="bl" dir="5400000" dist="19050">
              <a:srgbClr val="000000">
                <a:alpha val="50000"/>
              </a:srgbClr>
            </a:outerShdw>
          </a:effectLst>
        </p:spPr>
      </p:pic>
      <p:sp>
        <p:nvSpPr>
          <p:cNvPr id="447" name="Google Shape;447;p59"/>
          <p:cNvSpPr txBox="1"/>
          <p:nvPr>
            <p:ph type="title"/>
          </p:nvPr>
        </p:nvSpPr>
        <p:spPr>
          <a:xfrm>
            <a:off x="311700" y="445025"/>
            <a:ext cx="41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OffSec</a:t>
            </a:r>
            <a:endParaRPr/>
          </a:p>
        </p:txBody>
      </p:sp>
      <p:cxnSp>
        <p:nvCxnSpPr>
          <p:cNvPr id="448" name="Google Shape;448;p59"/>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449" name="Google Shape;449;p59"/>
          <p:cNvPicPr preferRelativeResize="0"/>
          <p:nvPr/>
        </p:nvPicPr>
        <p:blipFill>
          <a:blip r:embed="rId5">
            <a:alphaModFix/>
          </a:blip>
          <a:stretch>
            <a:fillRect/>
          </a:stretch>
        </p:blipFill>
        <p:spPr>
          <a:xfrm>
            <a:off x="8117274" y="70225"/>
            <a:ext cx="955825" cy="94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40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Cyber Threat Intelligence</a:t>
            </a:r>
            <a:endParaRPr/>
          </a:p>
        </p:txBody>
      </p:sp>
      <p:cxnSp>
        <p:nvCxnSpPr>
          <p:cNvPr id="88" name="Google Shape;88;p17"/>
          <p:cNvCxnSpPr/>
          <p:nvPr/>
        </p:nvCxnSpPr>
        <p:spPr>
          <a:xfrm>
            <a:off x="420603" y="1017725"/>
            <a:ext cx="82917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89" name="Google Shape;89;p17"/>
          <p:cNvPicPr preferRelativeResize="0"/>
          <p:nvPr/>
        </p:nvPicPr>
        <p:blipFill>
          <a:blip r:embed="rId3">
            <a:alphaModFix/>
          </a:blip>
          <a:stretch>
            <a:fillRect/>
          </a:stretch>
        </p:blipFill>
        <p:spPr>
          <a:xfrm>
            <a:off x="2657800" y="1258702"/>
            <a:ext cx="3708400" cy="3660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40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Cyber Threat Intelligence</a:t>
            </a:r>
            <a:endParaRPr/>
          </a:p>
        </p:txBody>
      </p:sp>
      <p:cxnSp>
        <p:nvCxnSpPr>
          <p:cNvPr id="95" name="Google Shape;95;p18"/>
          <p:cNvCxnSpPr/>
          <p:nvPr/>
        </p:nvCxnSpPr>
        <p:spPr>
          <a:xfrm>
            <a:off x="420603" y="1017725"/>
            <a:ext cx="82917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96" name="Google Shape;96;p18"/>
          <p:cNvPicPr preferRelativeResize="0"/>
          <p:nvPr/>
        </p:nvPicPr>
        <p:blipFill>
          <a:blip r:embed="rId3">
            <a:alphaModFix/>
          </a:blip>
          <a:stretch>
            <a:fillRect/>
          </a:stretch>
        </p:blipFill>
        <p:spPr>
          <a:xfrm>
            <a:off x="152400" y="1170125"/>
            <a:ext cx="8839204" cy="35650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874275" y="27016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attack.mitre.org/groups</a:t>
            </a:r>
            <a:endParaRPr/>
          </a:p>
        </p:txBody>
      </p:sp>
      <p:pic>
        <p:nvPicPr>
          <p:cNvPr id="102" name="Google Shape;102;p19"/>
          <p:cNvPicPr preferRelativeResize="0"/>
          <p:nvPr/>
        </p:nvPicPr>
        <p:blipFill>
          <a:blip r:embed="rId3">
            <a:alphaModFix/>
          </a:blip>
          <a:stretch>
            <a:fillRect/>
          </a:stretch>
        </p:blipFill>
        <p:spPr>
          <a:xfrm>
            <a:off x="380725" y="1218000"/>
            <a:ext cx="8229601" cy="3752125"/>
          </a:xfrm>
          <a:prstGeom prst="rect">
            <a:avLst/>
          </a:prstGeom>
          <a:noFill/>
          <a:ln>
            <a:noFill/>
          </a:ln>
        </p:spPr>
      </p:pic>
      <p:sp>
        <p:nvSpPr>
          <p:cNvPr id="103" name="Google Shape;103;p19"/>
          <p:cNvSpPr txBox="1"/>
          <p:nvPr>
            <p:ph type="title"/>
          </p:nvPr>
        </p:nvSpPr>
        <p:spPr>
          <a:xfrm>
            <a:off x="311700" y="445025"/>
            <a:ext cx="759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MITRE Groups</a:t>
            </a:r>
            <a:endParaRPr/>
          </a:p>
        </p:txBody>
      </p:sp>
      <p:cxnSp>
        <p:nvCxnSpPr>
          <p:cNvPr id="104" name="Google Shape;104;p19"/>
          <p:cNvCxnSpPr/>
          <p:nvPr/>
        </p:nvCxnSpPr>
        <p:spPr>
          <a:xfrm>
            <a:off x="380725" y="1017725"/>
            <a:ext cx="60150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05" name="Google Shape;105;p19"/>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a:t>
            </a:r>
            <a:endParaRPr/>
          </a:p>
        </p:txBody>
      </p:sp>
      <p:pic>
        <p:nvPicPr>
          <p:cNvPr id="111" name="Google Shape;111;p20"/>
          <p:cNvPicPr preferRelativeResize="0"/>
          <p:nvPr/>
        </p:nvPicPr>
        <p:blipFill>
          <a:blip r:embed="rId3">
            <a:alphaModFix/>
          </a:blip>
          <a:stretch>
            <a:fillRect/>
          </a:stretch>
        </p:blipFill>
        <p:spPr>
          <a:xfrm>
            <a:off x="380725" y="1152474"/>
            <a:ext cx="8229601" cy="3758540"/>
          </a:xfrm>
          <a:prstGeom prst="rect">
            <a:avLst/>
          </a:prstGeom>
          <a:noFill/>
          <a:ln>
            <a:noFill/>
          </a:ln>
        </p:spPr>
      </p:pic>
      <p:sp>
        <p:nvSpPr>
          <p:cNvPr id="112" name="Google Shape;112;p20"/>
          <p:cNvSpPr txBox="1"/>
          <p:nvPr>
            <p:ph type="title"/>
          </p:nvPr>
        </p:nvSpPr>
        <p:spPr>
          <a:xfrm>
            <a:off x="311700" y="445025"/>
            <a:ext cx="761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Finding Our TAs</a:t>
            </a:r>
            <a:endParaRPr/>
          </a:p>
        </p:txBody>
      </p:sp>
      <p:cxnSp>
        <p:nvCxnSpPr>
          <p:cNvPr id="113" name="Google Shape;113;p20"/>
          <p:cNvCxnSpPr/>
          <p:nvPr/>
        </p:nvCxnSpPr>
        <p:spPr>
          <a:xfrm>
            <a:off x="380725" y="1017725"/>
            <a:ext cx="61941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14" name="Google Shape;114;p20"/>
          <p:cNvPicPr preferRelativeResize="0"/>
          <p:nvPr/>
        </p:nvPicPr>
        <p:blipFill>
          <a:blip r:embed="rId4">
            <a:alphaModFix/>
          </a:blip>
          <a:stretch>
            <a:fillRect/>
          </a:stretch>
        </p:blipFill>
        <p:spPr>
          <a:xfrm>
            <a:off x="8101300" y="74150"/>
            <a:ext cx="955824" cy="94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7CC3"/>
            </a:gs>
            <a:gs pos="31000">
              <a:srgbClr val="8E7CC3"/>
            </a:gs>
            <a:gs pos="80000">
              <a:schemeClr val="lt1"/>
            </a:gs>
            <a:gs pos="100000">
              <a:schemeClr val="lt1"/>
            </a:gs>
          </a:gsLst>
          <a:lin ang="18599929" scaled="0"/>
        </a:gradFill>
      </p:bgPr>
    </p:bg>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761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Threat Intelligence - TA Descriptions</a:t>
            </a:r>
            <a:endParaRPr/>
          </a:p>
        </p:txBody>
      </p:sp>
      <p:cxnSp>
        <p:nvCxnSpPr>
          <p:cNvPr id="120" name="Google Shape;120;p21"/>
          <p:cNvCxnSpPr/>
          <p:nvPr/>
        </p:nvCxnSpPr>
        <p:spPr>
          <a:xfrm>
            <a:off x="380725" y="1017725"/>
            <a:ext cx="5255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21" name="Google Shape;121;p21"/>
          <p:cNvPicPr preferRelativeResize="0"/>
          <p:nvPr/>
        </p:nvPicPr>
        <p:blipFill>
          <a:blip r:embed="rId3">
            <a:alphaModFix/>
          </a:blip>
          <a:stretch>
            <a:fillRect/>
          </a:stretch>
        </p:blipFill>
        <p:spPr>
          <a:xfrm>
            <a:off x="8101300" y="74150"/>
            <a:ext cx="955824" cy="943575"/>
          </a:xfrm>
          <a:prstGeom prst="rect">
            <a:avLst/>
          </a:prstGeom>
          <a:noFill/>
          <a:ln>
            <a:noFill/>
          </a:ln>
        </p:spPr>
      </p:pic>
      <p:pic>
        <p:nvPicPr>
          <p:cNvPr id="122" name="Google Shape;122;p21"/>
          <p:cNvPicPr preferRelativeResize="0"/>
          <p:nvPr/>
        </p:nvPicPr>
        <p:blipFill>
          <a:blip r:embed="rId4">
            <a:alphaModFix/>
          </a:blip>
          <a:stretch>
            <a:fillRect/>
          </a:stretch>
        </p:blipFill>
        <p:spPr>
          <a:xfrm>
            <a:off x="380725" y="1059912"/>
            <a:ext cx="5486399" cy="1645920"/>
          </a:xfrm>
          <a:prstGeom prst="rect">
            <a:avLst/>
          </a:prstGeom>
          <a:noFill/>
          <a:ln>
            <a:noFill/>
          </a:ln>
        </p:spPr>
      </p:pic>
      <p:pic>
        <p:nvPicPr>
          <p:cNvPr id="123" name="Google Shape;123;p21"/>
          <p:cNvPicPr preferRelativeResize="0"/>
          <p:nvPr/>
        </p:nvPicPr>
        <p:blipFill>
          <a:blip r:embed="rId5">
            <a:alphaModFix/>
          </a:blip>
          <a:stretch>
            <a:fillRect/>
          </a:stretch>
        </p:blipFill>
        <p:spPr>
          <a:xfrm>
            <a:off x="380725" y="2705829"/>
            <a:ext cx="5486402" cy="1272845"/>
          </a:xfrm>
          <a:prstGeom prst="rect">
            <a:avLst/>
          </a:prstGeom>
          <a:noFill/>
          <a:ln>
            <a:noFill/>
          </a:ln>
        </p:spPr>
      </p:pic>
      <p:pic>
        <p:nvPicPr>
          <p:cNvPr id="124" name="Google Shape;124;p21"/>
          <p:cNvPicPr preferRelativeResize="0"/>
          <p:nvPr/>
        </p:nvPicPr>
        <p:blipFill>
          <a:blip r:embed="rId6">
            <a:alphaModFix/>
          </a:blip>
          <a:stretch>
            <a:fillRect/>
          </a:stretch>
        </p:blipFill>
        <p:spPr>
          <a:xfrm>
            <a:off x="380725" y="3909876"/>
            <a:ext cx="5486400" cy="11082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